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xlsm" ContentType="application/vnd.ms-excel.sheet.macroEnabled.12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2.xml" ContentType="application/vnd.openxmlformats-officedocument.themeOverride+xml"/>
  <Override PartName="/ppt/notesSlides/notesSlide7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3.xml" ContentType="application/vnd.openxmlformats-officedocument.themeOverride+xml"/>
  <Override PartName="/ppt/charts/chart11.xml" ContentType="application/vnd.openxmlformats-officedocument.drawingml.chart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4" r:id="rId1"/>
    <p:sldMasterId id="2147483660" r:id="rId2"/>
    <p:sldMasterId id="2147483672" r:id="rId3"/>
    <p:sldMasterId id="2147483688" r:id="rId4"/>
  </p:sldMasterIdLst>
  <p:notesMasterIdLst>
    <p:notesMasterId r:id="rId24"/>
  </p:notesMasterIdLst>
  <p:handoutMasterIdLst>
    <p:handoutMasterId r:id="rId25"/>
  </p:handoutMasterIdLst>
  <p:sldIdLst>
    <p:sldId id="256" r:id="rId5"/>
    <p:sldId id="265" r:id="rId6"/>
    <p:sldId id="259" r:id="rId7"/>
    <p:sldId id="266" r:id="rId8"/>
    <p:sldId id="306" r:id="rId9"/>
    <p:sldId id="295" r:id="rId10"/>
    <p:sldId id="307" r:id="rId11"/>
    <p:sldId id="262" r:id="rId12"/>
    <p:sldId id="305" r:id="rId13"/>
    <p:sldId id="281" r:id="rId14"/>
    <p:sldId id="263" r:id="rId15"/>
    <p:sldId id="302" r:id="rId16"/>
    <p:sldId id="274" r:id="rId17"/>
    <p:sldId id="326" r:id="rId18"/>
    <p:sldId id="267" r:id="rId19"/>
    <p:sldId id="291" r:id="rId20"/>
    <p:sldId id="264" r:id="rId21"/>
    <p:sldId id="299" r:id="rId22"/>
    <p:sldId id="309" r:id="rId23"/>
  </p:sldIdLst>
  <p:sldSz cx="10688638" cy="7562850"/>
  <p:notesSz cx="6797675" cy="9872663"/>
  <p:defaultTextStyle>
    <a:defPPr>
      <a:defRPr lang="es-ES"/>
    </a:defPPr>
    <a:lvl1pPr algn="l" defTabSz="5222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522288" indent="-65088" algn="l" defTabSz="5222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1044575" indent="-130175" algn="l" defTabSz="5222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566863" indent="-195263" algn="l" defTabSz="5222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2089150" indent="-260350" algn="l" defTabSz="5222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1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1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1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1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359">
          <p15:clr>
            <a:srgbClr val="A4A3A4"/>
          </p15:clr>
        </p15:guide>
        <p15:guide id="2" pos="335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33CCFF"/>
    <a:srgbClr val="D90021"/>
    <a:srgbClr val="2E2E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034E78-7F5D-4C2E-B375-FC64B27BC917}" styleName="Estilo o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44" autoAdjust="0"/>
    <p:restoredTop sz="85383" autoAdjust="0"/>
  </p:normalViewPr>
  <p:slideViewPr>
    <p:cSldViewPr snapToObjects="1">
      <p:cViewPr varScale="1">
        <p:scale>
          <a:sx n="89" d="100"/>
          <a:sy n="89" d="100"/>
        </p:scale>
        <p:origin x="1188" y="102"/>
      </p:cViewPr>
      <p:guideLst>
        <p:guide orient="horz" pos="2359"/>
        <p:guide pos="335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habilitada_para_macros_de_Microsoft_Excel.xlsm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habilitada_para_macros_de_Microsoft_Excel2.xlsm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habilitada_para_macros_de_Microsoft_Excel3.xlsm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habilitada_para_macros_de_Microsoft_Excel4.xlsm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habilitada_para_macros_de_Microsoft_Excel5.xlsm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habilitada_para_macros_de_Microsoft_Excel6.xlsm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7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8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2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3"/>
                <c:pt idx="0">
                  <c:v>abril </c:v>
                </c:pt>
                <c:pt idx="1">
                  <c:v>mayo </c:v>
                </c:pt>
                <c:pt idx="2">
                  <c:v>junio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92</c:v>
                </c:pt>
                <c:pt idx="1">
                  <c:v>228</c:v>
                </c:pt>
                <c:pt idx="2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42-48D2-8CFA-A49660A650BA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3"/>
                <c:pt idx="0">
                  <c:v>abril </c:v>
                </c:pt>
                <c:pt idx="1">
                  <c:v>mayo </c:v>
                </c:pt>
                <c:pt idx="2">
                  <c:v>junio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F742-48D2-8CFA-A49660A650BA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Columna2</c:v>
                </c:pt>
              </c:strCache>
            </c:strRef>
          </c:tx>
          <c:spPr>
            <a:solidFill>
              <a:schemeClr val="accent2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3"/>
                <c:pt idx="0">
                  <c:v>abril </c:v>
                </c:pt>
                <c:pt idx="1">
                  <c:v>mayo </c:v>
                </c:pt>
                <c:pt idx="2">
                  <c:v>junio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F742-48D2-8CFA-A49660A650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68134256"/>
        <c:axId val="1468128848"/>
      </c:barChart>
      <c:catAx>
        <c:axId val="14681342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468128848"/>
        <c:crosses val="autoZero"/>
        <c:auto val="1"/>
        <c:lblAlgn val="ctr"/>
        <c:lblOffset val="100"/>
        <c:noMultiLvlLbl val="0"/>
      </c:catAx>
      <c:valAx>
        <c:axId val="14681288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468134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rgbClr val="FF0066"/>
            </a:solidFill>
          </c:spPr>
          <c:explosion val="21"/>
          <c:dPt>
            <c:idx val="0"/>
            <c:bubble3D val="0"/>
            <c:spPr>
              <a:solidFill>
                <a:srgbClr val="FF006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039-4E0A-8724-FCCAC2E84546}"/>
              </c:ext>
            </c:extLst>
          </c:dPt>
          <c:dPt>
            <c:idx val="1"/>
            <c:bubble3D val="0"/>
            <c:spPr>
              <a:solidFill>
                <a:srgbClr val="FF006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039-4E0A-8724-FCCAC2E84546}"/>
              </c:ext>
            </c:extLst>
          </c:dPt>
          <c:dPt>
            <c:idx val="2"/>
            <c:bubble3D val="0"/>
            <c:spPr>
              <a:solidFill>
                <a:srgbClr val="FF006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039-4E0A-8724-FCCAC2E84546}"/>
              </c:ext>
            </c:extLst>
          </c:dPt>
          <c:dPt>
            <c:idx val="3"/>
            <c:bubble3D val="0"/>
            <c:spPr>
              <a:solidFill>
                <a:srgbClr val="FF006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6039-4E0A-8724-FCCAC2E84546}"/>
              </c:ext>
            </c:extLst>
          </c:dPt>
          <c:dLbls>
            <c:dLbl>
              <c:idx val="1"/>
              <c:layout>
                <c:manualLayout>
                  <c:x val="0.10267621553954319"/>
                  <c:y val="0.285623142694754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2370803045693335E-2"/>
                      <c:h val="5.78432579883399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6039-4E0A-8724-FCCAC2E84546}"/>
                </c:ext>
              </c:extLst>
            </c:dLbl>
            <c:dLbl>
              <c:idx val="2"/>
              <c:layout>
                <c:manualLayout>
                  <c:x val="4.0900465424476645E-2"/>
                  <c:y val="0.13959297406353827"/>
                </c:manualLayout>
              </c:layout>
              <c:spPr>
                <a:xfrm>
                  <a:off x="2026372" y="683523"/>
                  <a:ext cx="631997" cy="283232"/>
                </a:xfrm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accentCallout2">
                      <a:avLst>
                        <a:gd name="adj1" fmla="val 7355"/>
                        <a:gd name="adj2" fmla="val 32519"/>
                        <a:gd name="adj3" fmla="val -937687"/>
                        <a:gd name="adj4" fmla="val -14129"/>
                        <a:gd name="adj5" fmla="val -2204300"/>
                        <a:gd name="adj6" fmla="val -18578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  <c15:layout>
                    <c:manualLayout>
                      <c:w val="7.8363936745123555E-2"/>
                      <c:h val="5.78432579883399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6039-4E0A-8724-FCCAC2E84546}"/>
                </c:ext>
              </c:extLst>
            </c:dLbl>
            <c:dLbl>
              <c:idx val="3"/>
              <c:layout>
                <c:manualLayout>
                  <c:x val="6.8816634461250276E-2"/>
                  <c:y val="0.1324445634399616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2263186034885009E-2"/>
                      <c:h val="3.692094606337572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6039-4E0A-8724-FCCAC2E84546}"/>
                </c:ext>
              </c:extLst>
            </c:dLbl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accentCallout2">
                    <a:avLst/>
                  </a:prstGeom>
                  <a:pattFill prst="pct75">
                    <a:fgClr>
                      <a:schemeClr val="dk1">
                        <a:lumMod val="75000"/>
                        <a:lumOff val="25000"/>
                      </a:schemeClr>
                    </a:fgClr>
                    <a:bgClr>
                      <a:schemeClr val="dk1">
                        <a:lumMod val="65000"/>
                        <a:lumOff val="35000"/>
                      </a:schemeClr>
                    </a:bgClr>
                  </a:pattFill>
                  <a:ln>
                    <a:noFill/>
                  </a:ln>
                </c15:spPr>
                <c15:layout/>
              </c:ext>
            </c:extLst>
          </c:dLbls>
          <c:cat>
            <c:strRef>
              <c:f>Hoja1!$A$2:$A$5</c:f>
              <c:strCache>
                <c:ptCount val="4"/>
                <c:pt idx="0">
                  <c:v>TELEMADRID</c:v>
                </c:pt>
                <c:pt idx="1">
                  <c:v>LA OTRA</c:v>
                </c:pt>
                <c:pt idx="2">
                  <c:v>ONDA MADRID</c:v>
                </c:pt>
                <c:pt idx="3">
                  <c:v>TELEMADRID. ES 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252</c:v>
                </c:pt>
                <c:pt idx="1">
                  <c:v>7</c:v>
                </c:pt>
                <c:pt idx="2">
                  <c:v>13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039-4E0A-8724-FCCAC2E8454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3483568789975715"/>
          <c:y val="4.3701648285331081E-2"/>
          <c:w val="0.16201486045201327"/>
          <c:h val="0.578013508714209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notificaciones</c:v>
                </c:pt>
              </c:strCache>
            </c:strRef>
          </c:tx>
          <c:explosion val="6"/>
          <c:dPt>
            <c:idx val="0"/>
            <c:bubble3D val="0"/>
            <c:explosion val="13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F28-443E-996C-CCA179A22F15}"/>
              </c:ext>
            </c:extLst>
          </c:dPt>
          <c:dPt>
            <c:idx val="1"/>
            <c:bubble3D val="0"/>
            <c:explosion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F28-443E-996C-CCA179A22F1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F28-443E-996C-CCA179A22F15}"/>
              </c:ext>
            </c:extLst>
          </c:dPt>
          <c:dPt>
            <c:idx val="3"/>
            <c:bubble3D val="0"/>
            <c:explosion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0F28-443E-996C-CCA179A22F15}"/>
              </c:ext>
            </c:extLst>
          </c:dPt>
          <c:dPt>
            <c:idx val="4"/>
            <c:bubble3D val="0"/>
            <c:explosion val="13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0F28-443E-996C-CCA179A22F15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Hoja1!$A$2:$A$6</c:f>
              <c:strCache>
                <c:ptCount val="5"/>
                <c:pt idx="0">
                  <c:v>sugerencias</c:v>
                </c:pt>
                <c:pt idx="1">
                  <c:v>quejas</c:v>
                </c:pt>
                <c:pt idx="2">
                  <c:v>aportaciones</c:v>
                </c:pt>
                <c:pt idx="3">
                  <c:v>consultas</c:v>
                </c:pt>
                <c:pt idx="4">
                  <c:v>agradecimiento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14</c:v>
                </c:pt>
                <c:pt idx="1">
                  <c:v>57</c:v>
                </c:pt>
                <c:pt idx="2">
                  <c:v>120</c:v>
                </c:pt>
                <c:pt idx="3">
                  <c:v>53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8E-4477-976B-0DF34EEA456C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569557397929557"/>
          <c:y val="8.2162607251684922E-2"/>
          <c:w val="0.13457587445807054"/>
          <c:h val="0.5640914707152843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6973344376238956E-2"/>
          <c:y val="3.782771431457424E-2"/>
          <c:w val="0.82388278158082406"/>
          <c:h val="0.87533140951327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TELEMADRID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100000"/>
                    <a:shade val="100000"/>
                    <a:satMod val="130000"/>
                  </a:schemeClr>
                </a:gs>
                <a:gs pos="100000">
                  <a:schemeClr val="accent2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Times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shade val="95000"/>
                          <a:satMod val="10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5"/>
                <c:pt idx="0">
                  <c:v>QUEJA</c:v>
                </c:pt>
                <c:pt idx="1">
                  <c:v>AGRADECIMIENTO</c:v>
                </c:pt>
                <c:pt idx="2">
                  <c:v>CONSULTA</c:v>
                </c:pt>
                <c:pt idx="3">
                  <c:v>APORTACIÓN</c:v>
                </c:pt>
                <c:pt idx="4">
                  <c:v>SUGERENCIA</c:v>
                </c:pt>
              </c:strCache>
            </c:strRef>
          </c:cat>
          <c:val>
            <c:numRef>
              <c:f>Hoja1!$B$2:$B$7</c:f>
              <c:numCache>
                <c:formatCode>General</c:formatCode>
                <c:ptCount val="5"/>
                <c:pt idx="0">
                  <c:v>57</c:v>
                </c:pt>
                <c:pt idx="1">
                  <c:v>8</c:v>
                </c:pt>
                <c:pt idx="2">
                  <c:v>53</c:v>
                </c:pt>
                <c:pt idx="3">
                  <c:v>120</c:v>
                </c:pt>
                <c:pt idx="4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A5-4338-95C9-744DE05E1FA5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LA OTRA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100000"/>
                    <a:shade val="100000"/>
                    <a:satMod val="130000"/>
                  </a:schemeClr>
                </a:gs>
                <a:gs pos="100000">
                  <a:schemeClr val="accent4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/>
          </c:spPr>
          <c:invertIfNegative val="0"/>
          <c:cat>
            <c:strRef>
              <c:f>Hoja1!$A$2:$A$7</c:f>
              <c:strCache>
                <c:ptCount val="5"/>
                <c:pt idx="0">
                  <c:v>QUEJA</c:v>
                </c:pt>
                <c:pt idx="1">
                  <c:v>AGRADECIMIENTO</c:v>
                </c:pt>
                <c:pt idx="2">
                  <c:v>CONSULTA</c:v>
                </c:pt>
                <c:pt idx="3">
                  <c:v>APORTACIÓN</c:v>
                </c:pt>
                <c:pt idx="4">
                  <c:v>SUGERENCIA</c:v>
                </c:pt>
              </c:strCache>
            </c:strRef>
          </c:cat>
          <c:val>
            <c:numRef>
              <c:f>Hoja1!$C$2:$C$7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6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A5-4338-95C9-744DE05E1FA5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ONDA MADRID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tint val="100000"/>
                    <a:shade val="100000"/>
                    <a:satMod val="130000"/>
                  </a:schemeClr>
                </a:gs>
                <a:gs pos="100000">
                  <a:schemeClr val="accent6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Times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shade val="95000"/>
                          <a:satMod val="10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5"/>
                <c:pt idx="0">
                  <c:v>QUEJA</c:v>
                </c:pt>
                <c:pt idx="1">
                  <c:v>AGRADECIMIENTO</c:v>
                </c:pt>
                <c:pt idx="2">
                  <c:v>CONSULTA</c:v>
                </c:pt>
                <c:pt idx="3">
                  <c:v>APORTACIÓN</c:v>
                </c:pt>
                <c:pt idx="4">
                  <c:v>SUGERENCIA</c:v>
                </c:pt>
              </c:strCache>
            </c:strRef>
          </c:cat>
          <c:val>
            <c:numRef>
              <c:f>Hoja1!$D$2:$D$7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5</c:v>
                </c:pt>
                <c:pt idx="3">
                  <c:v>5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7E-4B74-957E-E8A42B4F3FCC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TELEMADRID.ES 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tint val="100000"/>
                    <a:shade val="100000"/>
                    <a:satMod val="130000"/>
                  </a:schemeClr>
                </a:gs>
                <a:gs pos="100000">
                  <a:schemeClr val="accent2">
                    <a:lumMod val="60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Times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shade val="95000"/>
                          <a:satMod val="10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5"/>
                <c:pt idx="0">
                  <c:v>QUEJA</c:v>
                </c:pt>
                <c:pt idx="1">
                  <c:v>AGRADECIMIENTO</c:v>
                </c:pt>
                <c:pt idx="2">
                  <c:v>CONSULTA</c:v>
                </c:pt>
                <c:pt idx="3">
                  <c:v>APORTACIÓN</c:v>
                </c:pt>
                <c:pt idx="4">
                  <c:v>SUGERENCIA</c:v>
                </c:pt>
              </c:strCache>
            </c:strRef>
          </c:cat>
          <c:val>
            <c:numRef>
              <c:f>Hoja1!$E$2:$E$7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9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7E-4B74-957E-E8A42B4F3F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6767128"/>
        <c:axId val="189726232"/>
      </c:barChart>
      <c:catAx>
        <c:axId val="186767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Times"/>
                <a:ea typeface="+mn-ea"/>
                <a:cs typeface="+mn-cs"/>
              </a:defRPr>
            </a:pPr>
            <a:endParaRPr lang="es-ES"/>
          </a:p>
        </c:txPr>
        <c:crossAx val="189726232"/>
        <c:crosses val="autoZero"/>
        <c:auto val="1"/>
        <c:lblAlgn val="ctr"/>
        <c:lblOffset val="100"/>
        <c:noMultiLvlLbl val="0"/>
      </c:catAx>
      <c:valAx>
        <c:axId val="189726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Times"/>
                <a:ea typeface="+mn-ea"/>
                <a:cs typeface="+mn-cs"/>
              </a:defRPr>
            </a:pPr>
            <a:endParaRPr lang="es-ES"/>
          </a:p>
        </c:txPr>
        <c:crossAx val="186767128"/>
        <c:crosses val="autoZero"/>
        <c:crossBetween val="between"/>
      </c:valAx>
      <c:sp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25399"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a:ln>
        <a:effectLst/>
      </c:spPr>
    </c:plotArea>
    <c:legend>
      <c:legendPos val="tr"/>
      <c:layout>
        <c:manualLayout>
          <c:xMode val="edge"/>
          <c:yMode val="edge"/>
          <c:x val="0.86696466295371599"/>
          <c:y val="0.14089347079037801"/>
          <c:w val="0.13161775524281477"/>
          <c:h val="0.4644552002913530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Times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000" b="0" i="0">
          <a:latin typeface="Times"/>
        </a:defRPr>
      </a:pPr>
      <a:endParaRPr lang="es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164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"/>
          <c:w val="0.79729310820006394"/>
          <c:h val="0.94539354271802178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Columna2</c:v>
                </c:pt>
              </c:strCache>
            </c:strRef>
          </c:tx>
          <c:explosion val="22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C53C-40E6-8DB7-A4586C16F3A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C53C-40E6-8DB7-A4586C16F3A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C53C-40E6-8DB7-A4586C16F3A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C53C-40E6-8DB7-A4586C16F3A1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TELEMADRID </a:t>
                    </a:r>
                  </a:p>
                  <a:p>
                    <a:r>
                      <a:rPr lang="en-US" dirty="0" smtClean="0"/>
                      <a:t>171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1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632890985319836"/>
                      <c:h val="9.986786175458717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53C-40E6-8DB7-A4586C16F3A1}"/>
                </c:ext>
              </c:extLst>
            </c:dLbl>
            <c:dLbl>
              <c:idx val="1"/>
              <c:layout>
                <c:manualLayout>
                  <c:x val="0.17706684487413679"/>
                  <c:y val="3.4768912469601461E-2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 smtClean="0"/>
                      <a:t>LaOtra</a:t>
                    </a:r>
                    <a:r>
                      <a:rPr lang="en-US" dirty="0" smtClean="0"/>
                      <a:t> </a:t>
                    </a:r>
                  </a:p>
                  <a:p>
                    <a:r>
                      <a:rPr lang="en-US" dirty="0" smtClean="0"/>
                      <a:t>2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1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9940611059757226E-2"/>
                      <c:h val="9.490363836531641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53C-40E6-8DB7-A4586C16F3A1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ONDA MADRID</a:t>
                    </a:r>
                  </a:p>
                  <a:p>
                    <a:r>
                      <a:rPr lang="en-US" dirty="0" smtClean="0"/>
                      <a:t>17</a:t>
                    </a:r>
                    <a:endParaRPr lang="en-US" dirty="0"/>
                  </a:p>
                </c:rich>
              </c:tx>
              <c:dLblPos val="ctr"/>
              <c:showLegendKey val="0"/>
              <c:showVal val="0"/>
              <c:showCatName val="0"/>
              <c:showSerName val="1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C53C-40E6-8DB7-A4586C16F3A1}"/>
                </c:ext>
              </c:extLst>
            </c:dLbl>
            <c:dLbl>
              <c:idx val="3"/>
              <c:layout>
                <c:manualLayout>
                  <c:x val="0.18002598723442659"/>
                  <c:y val="5.9906156633756223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TELEMADRID.ES</a:t>
                    </a:r>
                  </a:p>
                  <a:p>
                    <a:pPr>
                      <a:defRPr/>
                    </a:pPr>
                    <a:r>
                      <a:rPr lang="en-US" dirty="0" smtClean="0"/>
                      <a:t>10</a:t>
                    </a:r>
                    <a:endParaRPr lang="en-US" dirty="0"/>
                  </a:p>
                </c:rich>
              </c:tx>
              <c:spPr>
                <a:xfrm>
                  <a:off x="6044380" y="4478625"/>
                  <a:ext cx="1556829" cy="637985"/>
                </a:xfrm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0"/>
              <c:showSerName val="1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accentCallout1">
                      <a:avLst>
                        <a:gd name="adj1" fmla="val 23779"/>
                        <a:gd name="adj2" fmla="val -53672"/>
                        <a:gd name="adj3" fmla="val -63703"/>
                        <a:gd name="adj4" fmla="val -97379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  <c15:layout>
                    <c:manualLayout>
                      <c:w val="0.18985302761646697"/>
                      <c:h val="0.1246889787009409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C53C-40E6-8DB7-A4586C16F3A1}"/>
                </c:ext>
              </c:extLst>
            </c:dLbl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0"/>
            <c:showCatName val="0"/>
            <c:showSerName val="1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accentCallout1">
                    <a:avLst/>
                  </a:prstGeom>
                  <a:pattFill prst="pct75">
                    <a:fgClr>
                      <a:schemeClr val="dk1">
                        <a:lumMod val="75000"/>
                        <a:lumOff val="25000"/>
                      </a:schemeClr>
                    </a:fgClr>
                    <a:bgClr>
                      <a:schemeClr val="dk1">
                        <a:lumMod val="65000"/>
                        <a:lumOff val="35000"/>
                      </a:schemeClr>
                    </a:bgClr>
                  </a:pattFill>
                  <a:ln>
                    <a:noFill/>
                  </a:ln>
                </c15:spPr>
              </c:ext>
            </c:extLst>
          </c:dLbls>
          <c:cat>
            <c:strRef>
              <c:f>Hoja1!$A$2:$A$5</c:f>
              <c:strCache>
                <c:ptCount val="4"/>
                <c:pt idx="0">
                  <c:v>TELEMADRID</c:v>
                </c:pt>
                <c:pt idx="1">
                  <c:v>LA OTRA</c:v>
                </c:pt>
                <c:pt idx="2">
                  <c:v>ONDA MADRID</c:v>
                </c:pt>
                <c:pt idx="3">
                  <c:v>TELEMADRID. ES 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252</c:v>
                </c:pt>
                <c:pt idx="1">
                  <c:v>7</c:v>
                </c:pt>
                <c:pt idx="2">
                  <c:v>13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53C-40E6-8DB7-A4586C16F3A1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31365531000539"/>
          <c:y val="0.1824686301147381"/>
          <c:w val="0.15934199005387686"/>
          <c:h val="0.41911882689538055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0"/>
      <c:depthPercent val="100"/>
      <c:rAngAx val="0"/>
    </c:view3D>
    <c:floor>
      <c:thickness val="0"/>
      <c:spPr>
        <a:solidFill>
          <a:schemeClr val="lt1"/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quejas</c:v>
                </c:pt>
              </c:strCache>
            </c:strRef>
          </c:tx>
          <c:spPr>
            <a:pattFill prst="ltDnDiag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solidFill>
                <a:schemeClr val="accent1"/>
              </a:solidFill>
            </a:ln>
            <a:effectLst/>
            <a:sp3d>
              <a:contourClr>
                <a:schemeClr val="accent1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3"/>
                <c:pt idx="0">
                  <c:v>abril</c:v>
                </c:pt>
                <c:pt idx="1">
                  <c:v>mayo</c:v>
                </c:pt>
                <c:pt idx="2">
                  <c:v>marzo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4"/>
                <c:pt idx="0">
                  <c:v>21</c:v>
                </c:pt>
                <c:pt idx="1">
                  <c:v>32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A5-4338-95C9-744DE05E1FA5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agradecimiento</c:v>
                </c:pt>
              </c:strCache>
            </c:strRef>
          </c:tx>
          <c:spPr>
            <a:pattFill prst="ltDnDiag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solidFill>
                <a:schemeClr val="accent2"/>
              </a:solidFill>
            </a:ln>
            <a:effectLst/>
            <a:sp3d>
              <a:contourClr>
                <a:schemeClr val="accent2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3"/>
                <c:pt idx="0">
                  <c:v>abril</c:v>
                </c:pt>
                <c:pt idx="1">
                  <c:v>mayo</c:v>
                </c:pt>
                <c:pt idx="2">
                  <c:v>marzo</c:v>
                </c:pt>
              </c:strCache>
            </c:strRef>
          </c:cat>
          <c:val>
            <c:numRef>
              <c:f>Hoja1!$C$2:$C$6</c:f>
              <c:numCache>
                <c:formatCode>General</c:formatCode>
                <c:ptCount val="4"/>
                <c:pt idx="0">
                  <c:v>4</c:v>
                </c:pt>
                <c:pt idx="1">
                  <c:v>3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A5-4338-95C9-744DE05E1FA5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consulta</c:v>
                </c:pt>
              </c:strCache>
            </c:strRef>
          </c:tx>
          <c:spPr>
            <a:pattFill prst="ltDnDiag">
              <a:fgClr>
                <a:schemeClr val="accent3"/>
              </a:fgClr>
              <a:bgClr>
                <a:schemeClr val="accent3">
                  <a:lumMod val="20000"/>
                  <a:lumOff val="80000"/>
                </a:schemeClr>
              </a:bgClr>
            </a:pattFill>
            <a:ln>
              <a:solidFill>
                <a:schemeClr val="accent3"/>
              </a:solidFill>
            </a:ln>
            <a:effectLst/>
            <a:sp3d>
              <a:contourClr>
                <a:schemeClr val="accent3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3"/>
                <c:pt idx="0">
                  <c:v>abril</c:v>
                </c:pt>
                <c:pt idx="1">
                  <c:v>mayo</c:v>
                </c:pt>
                <c:pt idx="2">
                  <c:v>marzo</c:v>
                </c:pt>
              </c:strCache>
            </c:strRef>
          </c:cat>
          <c:val>
            <c:numRef>
              <c:f>Hoja1!$D$2:$D$6</c:f>
              <c:numCache>
                <c:formatCode>General</c:formatCode>
                <c:ptCount val="4"/>
                <c:pt idx="0">
                  <c:v>16</c:v>
                </c:pt>
                <c:pt idx="1">
                  <c:v>28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6C-4AF8-B0D0-0ABDE2EF1D5D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aportación</c:v>
                </c:pt>
              </c:strCache>
            </c:strRef>
          </c:tx>
          <c:spPr>
            <a:pattFill prst="ltDnDiag">
              <a:fgClr>
                <a:schemeClr val="accent4"/>
              </a:fgClr>
              <a:bgClr>
                <a:schemeClr val="accent4">
                  <a:lumMod val="20000"/>
                  <a:lumOff val="80000"/>
                </a:schemeClr>
              </a:bgClr>
            </a:pattFill>
            <a:ln>
              <a:solidFill>
                <a:schemeClr val="accent4"/>
              </a:solidFill>
            </a:ln>
            <a:effectLst/>
            <a:sp3d>
              <a:contourClr>
                <a:schemeClr val="accent4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3"/>
                <c:pt idx="0">
                  <c:v>abril</c:v>
                </c:pt>
                <c:pt idx="1">
                  <c:v>mayo</c:v>
                </c:pt>
                <c:pt idx="2">
                  <c:v>marzo</c:v>
                </c:pt>
              </c:strCache>
            </c:strRef>
          </c:cat>
          <c:val>
            <c:numRef>
              <c:f>Hoja1!$E$2:$E$6</c:f>
              <c:numCache>
                <c:formatCode>General</c:formatCode>
                <c:ptCount val="4"/>
                <c:pt idx="0">
                  <c:v>43</c:v>
                </c:pt>
                <c:pt idx="1">
                  <c:v>36</c:v>
                </c:pt>
                <c:pt idx="2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6C-4AF8-B0D0-0ABDE2EF1D5D}"/>
            </c:ext>
          </c:extLst>
        </c:ser>
        <c:ser>
          <c:idx val="4"/>
          <c:order val="4"/>
          <c:tx>
            <c:strRef>
              <c:f>Hoja1!$F$1</c:f>
              <c:strCache>
                <c:ptCount val="1"/>
                <c:pt idx="0">
                  <c:v>sugerencia</c:v>
                </c:pt>
              </c:strCache>
            </c:strRef>
          </c:tx>
          <c:spPr>
            <a:pattFill prst="ltDnDiag">
              <a:fgClr>
                <a:schemeClr val="accent5"/>
              </a:fgClr>
              <a:bgClr>
                <a:schemeClr val="accent5">
                  <a:lumMod val="20000"/>
                  <a:lumOff val="80000"/>
                </a:schemeClr>
              </a:bgClr>
            </a:pattFill>
            <a:ln>
              <a:solidFill>
                <a:schemeClr val="accent5"/>
              </a:solidFill>
            </a:ln>
            <a:effectLst/>
            <a:sp3d>
              <a:contourClr>
                <a:schemeClr val="accent5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3"/>
                <c:pt idx="0">
                  <c:v>abril</c:v>
                </c:pt>
                <c:pt idx="1">
                  <c:v>mayo</c:v>
                </c:pt>
                <c:pt idx="2">
                  <c:v>marzo</c:v>
                </c:pt>
              </c:strCache>
            </c:strRef>
          </c:cat>
          <c:val>
            <c:numRef>
              <c:f>Hoja1!$F$2:$F$6</c:f>
              <c:numCache>
                <c:formatCode>General</c:formatCode>
                <c:ptCount val="4"/>
                <c:pt idx="0">
                  <c:v>1</c:v>
                </c:pt>
                <c:pt idx="1">
                  <c:v>10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99-40E6-8225-E2CA54E939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0"/>
        <c:gapDepth val="0"/>
        <c:shape val="box"/>
        <c:axId val="186767128"/>
        <c:axId val="189726232"/>
        <c:axId val="0"/>
      </c:bar3DChart>
      <c:catAx>
        <c:axId val="186767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89726232"/>
        <c:crosses val="autoZero"/>
        <c:auto val="1"/>
        <c:lblAlgn val="ctr"/>
        <c:lblOffset val="100"/>
        <c:noMultiLvlLbl val="0"/>
      </c:catAx>
      <c:valAx>
        <c:axId val="1897262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86767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6.569181388809274E-2"/>
          <c:y val="1.7830688486874201E-2"/>
          <c:w val="0.71892478800208004"/>
          <c:h val="6.081434766706968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0"/>
      <c:depthPercent val="100"/>
      <c:rAngAx val="0"/>
    </c:view3D>
    <c:floor>
      <c:thickness val="0"/>
      <c:spPr>
        <a:solidFill>
          <a:schemeClr val="lt1"/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9884542671819671E-2"/>
          <c:y val="0.23776850387745463"/>
          <c:w val="0.77173556015607869"/>
          <c:h val="0.668579275076118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quejas</c:v>
                </c:pt>
              </c:strCache>
            </c:strRef>
          </c:tx>
          <c:spPr>
            <a:pattFill prst="ltDnDiag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solidFill>
                <a:schemeClr val="accent1"/>
              </a:solidFill>
            </a:ln>
            <a:effectLst/>
            <a:sp3d>
              <a:contourClr>
                <a:schemeClr val="accent1"/>
              </a:contourClr>
            </a:sp3d>
          </c:spPr>
          <c:invertIfNegative val="0"/>
          <c:cat>
            <c:strRef>
              <c:f>Hoja1!$A$2:$A$5</c:f>
              <c:strCache>
                <c:ptCount val="3"/>
                <c:pt idx="0">
                  <c:v>abril</c:v>
                </c:pt>
                <c:pt idx="1">
                  <c:v>mayo</c:v>
                </c:pt>
                <c:pt idx="2">
                  <c:v>junio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A5-4338-95C9-744DE05E1FA5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sugerencia</c:v>
                </c:pt>
              </c:strCache>
            </c:strRef>
          </c:tx>
          <c:spPr>
            <a:pattFill prst="ltDnDiag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solidFill>
                <a:schemeClr val="accent2"/>
              </a:solidFill>
            </a:ln>
            <a:effectLst/>
            <a:sp3d>
              <a:contourClr>
                <a:schemeClr val="accent2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3"/>
                <c:pt idx="0">
                  <c:v>abril</c:v>
                </c:pt>
                <c:pt idx="1">
                  <c:v>mayo</c:v>
                </c:pt>
                <c:pt idx="2">
                  <c:v>junio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A5-4338-95C9-744DE05E1FA5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aportación</c:v>
                </c:pt>
              </c:strCache>
            </c:strRef>
          </c:tx>
          <c:spPr>
            <a:pattFill prst="ltDnDiag">
              <a:fgClr>
                <a:schemeClr val="accent3"/>
              </a:fgClr>
              <a:bgClr>
                <a:schemeClr val="accent3">
                  <a:lumMod val="20000"/>
                  <a:lumOff val="80000"/>
                </a:schemeClr>
              </a:bgClr>
            </a:pattFill>
            <a:ln>
              <a:solidFill>
                <a:schemeClr val="accent3"/>
              </a:solidFill>
            </a:ln>
            <a:effectLst/>
            <a:sp3d>
              <a:contourClr>
                <a:schemeClr val="accent3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3"/>
                <c:pt idx="0">
                  <c:v>abril</c:v>
                </c:pt>
                <c:pt idx="1">
                  <c:v>mayo</c:v>
                </c:pt>
                <c:pt idx="2">
                  <c:v>junio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ED-4ECF-A043-38E46249C1E6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agradecimiento</c:v>
                </c:pt>
              </c:strCache>
            </c:strRef>
          </c:tx>
          <c:spPr>
            <a:pattFill prst="ltDnDiag">
              <a:fgClr>
                <a:schemeClr val="accent4"/>
              </a:fgClr>
              <a:bgClr>
                <a:schemeClr val="accent4">
                  <a:lumMod val="20000"/>
                  <a:lumOff val="80000"/>
                </a:schemeClr>
              </a:bgClr>
            </a:pattFill>
            <a:ln>
              <a:solidFill>
                <a:schemeClr val="accent4"/>
              </a:solidFill>
            </a:ln>
            <a:effectLst/>
            <a:sp3d>
              <a:contourClr>
                <a:schemeClr val="accent4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3"/>
                <c:pt idx="0">
                  <c:v>abril</c:v>
                </c:pt>
                <c:pt idx="1">
                  <c:v>mayo</c:v>
                </c:pt>
                <c:pt idx="2">
                  <c:v>junio</c:v>
                </c:pt>
              </c:strCache>
            </c:strRef>
          </c:cat>
          <c:val>
            <c:numRef>
              <c:f>Hoja1!$E$2:$E$5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ED-4ECF-A043-38E46249C1E6}"/>
            </c:ext>
          </c:extLst>
        </c:ser>
        <c:ser>
          <c:idx val="4"/>
          <c:order val="4"/>
          <c:tx>
            <c:strRef>
              <c:f>Hoja1!$F$1</c:f>
              <c:strCache>
                <c:ptCount val="1"/>
                <c:pt idx="0">
                  <c:v>consulta</c:v>
                </c:pt>
              </c:strCache>
            </c:strRef>
          </c:tx>
          <c:spPr>
            <a:pattFill prst="ltDnDiag">
              <a:fgClr>
                <a:schemeClr val="accent5"/>
              </a:fgClr>
              <a:bgClr>
                <a:schemeClr val="accent5">
                  <a:lumMod val="20000"/>
                  <a:lumOff val="80000"/>
                </a:schemeClr>
              </a:bgClr>
            </a:pattFill>
            <a:ln>
              <a:solidFill>
                <a:schemeClr val="accent5"/>
              </a:solidFill>
            </a:ln>
            <a:effectLst/>
            <a:sp3d>
              <a:contourClr>
                <a:schemeClr val="accent5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3"/>
                <c:pt idx="0">
                  <c:v>abril</c:v>
                </c:pt>
                <c:pt idx="1">
                  <c:v>mayo</c:v>
                </c:pt>
                <c:pt idx="2">
                  <c:v>junio</c:v>
                </c:pt>
              </c:strCache>
            </c:strRef>
          </c:cat>
          <c:val>
            <c:numRef>
              <c:f>Hoja1!$F$2:$F$5</c:f>
              <c:numCache>
                <c:formatCode>General</c:formatCode>
                <c:ptCount val="3"/>
                <c:pt idx="0">
                  <c:v>1</c:v>
                </c:pt>
                <c:pt idx="1">
                  <c:v>3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B4-45F4-BD4B-79AB388137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0"/>
        <c:gapDepth val="0"/>
        <c:shape val="box"/>
        <c:axId val="186767128"/>
        <c:axId val="189726232"/>
        <c:axId val="0"/>
      </c:bar3DChart>
      <c:catAx>
        <c:axId val="186767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89726232"/>
        <c:crosses val="autoZero"/>
        <c:auto val="1"/>
        <c:lblAlgn val="ctr"/>
        <c:lblOffset val="100"/>
        <c:noMultiLvlLbl val="0"/>
      </c:catAx>
      <c:valAx>
        <c:axId val="1897262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86767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2735565065367172"/>
          <c:y val="1.6280245844531343E-2"/>
          <c:w val="0.55108839493329476"/>
          <c:h val="4.467282367617779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0"/>
      <c:depthPercent val="100"/>
      <c:rAngAx val="0"/>
    </c:view3D>
    <c:floor>
      <c:thickness val="0"/>
      <c:spPr>
        <a:solidFill>
          <a:schemeClr val="lt1"/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2246416118323498E-2"/>
          <c:y val="7.4266552927523072E-2"/>
          <c:w val="0.78826928860736611"/>
          <c:h val="0.7629681714041035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queja</c:v>
                </c:pt>
              </c:strCache>
            </c:strRef>
          </c:tx>
          <c:spPr>
            <a:pattFill prst="ltDnDiag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solidFill>
                <a:schemeClr val="accent1"/>
              </a:solidFill>
            </a:ln>
            <a:effectLst/>
            <a:sp3d>
              <a:contourClr>
                <a:schemeClr val="accent1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abril</c:v>
                </c:pt>
                <c:pt idx="1">
                  <c:v>mayo</c:v>
                </c:pt>
                <c:pt idx="2">
                  <c:v>junio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A5-4338-95C9-744DE05E1FA5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agradecimiento</c:v>
                </c:pt>
              </c:strCache>
            </c:strRef>
          </c:tx>
          <c:spPr>
            <a:pattFill prst="ltDnDiag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solidFill>
                <a:schemeClr val="accent2"/>
              </a:solidFill>
            </a:ln>
            <a:effectLst/>
            <a:sp3d>
              <a:contourClr>
                <a:schemeClr val="accent2"/>
              </a:contourClr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abril</c:v>
                </c:pt>
                <c:pt idx="1">
                  <c:v>mayo</c:v>
                </c:pt>
                <c:pt idx="2">
                  <c:v>junio</c:v>
                </c:pt>
              </c:strCache>
            </c:strRef>
          </c:cat>
          <c:val>
            <c:numRef>
              <c:f>Hoja1!$C$2:$C$4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A5-4338-95C9-744DE05E1FA5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consulta</c:v>
                </c:pt>
              </c:strCache>
            </c:strRef>
          </c:tx>
          <c:spPr>
            <a:pattFill prst="ltDnDiag">
              <a:fgClr>
                <a:schemeClr val="accent3"/>
              </a:fgClr>
              <a:bgClr>
                <a:schemeClr val="accent3">
                  <a:lumMod val="20000"/>
                  <a:lumOff val="80000"/>
                </a:schemeClr>
              </a:bgClr>
            </a:pattFill>
            <a:ln>
              <a:solidFill>
                <a:schemeClr val="accent3"/>
              </a:solidFill>
            </a:ln>
            <a:effectLst/>
            <a:sp3d>
              <a:contourClr>
                <a:schemeClr val="accent3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abril</c:v>
                </c:pt>
                <c:pt idx="1">
                  <c:v>mayo</c:v>
                </c:pt>
                <c:pt idx="2">
                  <c:v>junio</c:v>
                </c:pt>
              </c:strCache>
            </c:strRef>
          </c:cat>
          <c:val>
            <c:numRef>
              <c:f>Hoja1!$D$2:$D$4</c:f>
              <c:numCache>
                <c:formatCode>General</c:formatCode>
                <c:ptCount val="3"/>
                <c:pt idx="0">
                  <c:v>1</c:v>
                </c:pt>
                <c:pt idx="1">
                  <c:v>3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8B-4BA1-91E2-11956142A3B3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sugerencia </c:v>
                </c:pt>
              </c:strCache>
            </c:strRef>
          </c:tx>
          <c:spPr>
            <a:pattFill prst="ltDnDiag">
              <a:fgClr>
                <a:schemeClr val="accent4"/>
              </a:fgClr>
              <a:bgClr>
                <a:schemeClr val="accent4">
                  <a:lumMod val="20000"/>
                  <a:lumOff val="80000"/>
                </a:schemeClr>
              </a:bgClr>
            </a:pattFill>
            <a:ln>
              <a:solidFill>
                <a:schemeClr val="accent4"/>
              </a:solidFill>
            </a:ln>
            <a:effectLst/>
            <a:sp3d>
              <a:contourClr>
                <a:schemeClr val="accent4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abril</c:v>
                </c:pt>
                <c:pt idx="1">
                  <c:v>mayo</c:v>
                </c:pt>
                <c:pt idx="2">
                  <c:v>junio</c:v>
                </c:pt>
              </c:strCache>
            </c:strRef>
          </c:cat>
          <c:val>
            <c:numRef>
              <c:f>Hoja1!$E$2:$E$4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8B-4BA1-91E2-11956142A3B3}"/>
            </c:ext>
          </c:extLst>
        </c:ser>
        <c:ser>
          <c:idx val="4"/>
          <c:order val="4"/>
          <c:tx>
            <c:strRef>
              <c:f>Hoja1!$F$1</c:f>
              <c:strCache>
                <c:ptCount val="1"/>
                <c:pt idx="0">
                  <c:v>aportación</c:v>
                </c:pt>
              </c:strCache>
            </c:strRef>
          </c:tx>
          <c:spPr>
            <a:pattFill prst="ltDnDiag">
              <a:fgClr>
                <a:schemeClr val="accent5"/>
              </a:fgClr>
              <a:bgClr>
                <a:schemeClr val="accent5">
                  <a:lumMod val="20000"/>
                  <a:lumOff val="80000"/>
                </a:schemeClr>
              </a:bgClr>
            </a:pattFill>
            <a:ln>
              <a:solidFill>
                <a:schemeClr val="accent5"/>
              </a:solidFill>
            </a:ln>
            <a:effectLst/>
            <a:sp3d>
              <a:contourClr>
                <a:schemeClr val="accent5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abril</c:v>
                </c:pt>
                <c:pt idx="1">
                  <c:v>mayo</c:v>
                </c:pt>
                <c:pt idx="2">
                  <c:v>junio</c:v>
                </c:pt>
              </c:strCache>
            </c:strRef>
          </c:cat>
          <c:val>
            <c:numRef>
              <c:f>Hoja1!$F$2:$F$4</c:f>
              <c:numCache>
                <c:formatCode>General</c:formatCode>
                <c:ptCount val="3"/>
                <c:pt idx="0">
                  <c:v>1</c:v>
                </c:pt>
                <c:pt idx="1">
                  <c:v>3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8B-4BA1-91E2-11956142A3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0"/>
        <c:gapDepth val="0"/>
        <c:shape val="box"/>
        <c:axId val="186767128"/>
        <c:axId val="189726232"/>
        <c:axId val="0"/>
      </c:bar3DChart>
      <c:catAx>
        <c:axId val="186767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89726232"/>
        <c:crosses val="autoZero"/>
        <c:auto val="1"/>
        <c:lblAlgn val="ctr"/>
        <c:lblOffset val="100"/>
        <c:noMultiLvlLbl val="0"/>
      </c:catAx>
      <c:valAx>
        <c:axId val="1897262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86767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1275115378708798"/>
          <c:y val="0"/>
          <c:w val="0.56860080992318995"/>
          <c:h val="6.39373402955227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0"/>
      <c:rotY val="0"/>
      <c:depthPercent val="100"/>
      <c:rAngAx val="0"/>
    </c:view3D>
    <c:floor>
      <c:thickness val="0"/>
      <c:spPr>
        <a:solidFill>
          <a:schemeClr val="lt1"/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QUEJA</c:v>
                </c:pt>
              </c:strCache>
            </c:strRef>
          </c:tx>
          <c:spPr>
            <a:pattFill prst="ltDnDiag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solidFill>
                <a:schemeClr val="accent1"/>
              </a:solidFill>
            </a:ln>
            <a:effectLst/>
            <a:sp3d>
              <a:contourClr>
                <a:schemeClr val="accent1"/>
              </a:contourClr>
            </a:sp3d>
          </c:spPr>
          <c:invertIfNegative val="0"/>
          <c:cat>
            <c:strRef>
              <c:f>Hoja1!$A$2:$A$5</c:f>
              <c:strCache>
                <c:ptCount val="3"/>
                <c:pt idx="0">
                  <c:v>abril</c:v>
                </c:pt>
                <c:pt idx="1">
                  <c:v>mayo</c:v>
                </c:pt>
                <c:pt idx="2">
                  <c:v>junio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7C-4661-9221-46798000B640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AGRADECIMIENTO</c:v>
                </c:pt>
              </c:strCache>
            </c:strRef>
          </c:tx>
          <c:spPr>
            <a:pattFill prst="ltDnDiag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solidFill>
                <a:schemeClr val="accent2"/>
              </a:solidFill>
            </a:ln>
            <a:effectLst/>
            <a:sp3d>
              <a:contourClr>
                <a:schemeClr val="accent2"/>
              </a:contourClr>
            </a:sp3d>
          </c:spPr>
          <c:invertIfNegative val="0"/>
          <c:cat>
            <c:strRef>
              <c:f>Hoja1!$A$2:$A$5</c:f>
              <c:strCache>
                <c:ptCount val="3"/>
                <c:pt idx="0">
                  <c:v>abril</c:v>
                </c:pt>
                <c:pt idx="1">
                  <c:v>mayo</c:v>
                </c:pt>
                <c:pt idx="2">
                  <c:v>junio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7C-4661-9221-46798000B640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CONSULTA</c:v>
                </c:pt>
              </c:strCache>
            </c:strRef>
          </c:tx>
          <c:spPr>
            <a:pattFill prst="ltDnDiag">
              <a:fgClr>
                <a:schemeClr val="accent3"/>
              </a:fgClr>
              <a:bgClr>
                <a:schemeClr val="accent3">
                  <a:lumMod val="20000"/>
                  <a:lumOff val="80000"/>
                </a:schemeClr>
              </a:bgClr>
            </a:pattFill>
            <a:ln>
              <a:solidFill>
                <a:schemeClr val="accent3"/>
              </a:solidFill>
            </a:ln>
            <a:effectLst/>
            <a:sp3d>
              <a:contourClr>
                <a:schemeClr val="accent3"/>
              </a:contourClr>
            </a:sp3d>
          </c:spPr>
          <c:invertIfNegative val="0"/>
          <c:cat>
            <c:strRef>
              <c:f>Hoja1!$A$2:$A$5</c:f>
              <c:strCache>
                <c:ptCount val="3"/>
                <c:pt idx="0">
                  <c:v>abril</c:v>
                </c:pt>
                <c:pt idx="1">
                  <c:v>mayo</c:v>
                </c:pt>
                <c:pt idx="2">
                  <c:v>junio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1</c:v>
                </c:pt>
                <c:pt idx="1">
                  <c:v>6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07C-4661-9221-46798000B640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SUGERENCIA</c:v>
                </c:pt>
              </c:strCache>
            </c:strRef>
          </c:tx>
          <c:spPr>
            <a:pattFill prst="ltDnDiag">
              <a:fgClr>
                <a:schemeClr val="accent4"/>
              </a:fgClr>
              <a:bgClr>
                <a:schemeClr val="accent4">
                  <a:lumMod val="20000"/>
                  <a:lumOff val="80000"/>
                </a:schemeClr>
              </a:bgClr>
            </a:pattFill>
            <a:ln>
              <a:solidFill>
                <a:schemeClr val="accent4"/>
              </a:solidFill>
            </a:ln>
            <a:effectLst/>
            <a:sp3d>
              <a:contourClr>
                <a:schemeClr val="accent4"/>
              </a:contourClr>
            </a:sp3d>
          </c:spPr>
          <c:invertIfNegative val="0"/>
          <c:cat>
            <c:strRef>
              <c:f>Hoja1!$A$2:$A$5</c:f>
              <c:strCache>
                <c:ptCount val="3"/>
                <c:pt idx="0">
                  <c:v>abril</c:v>
                </c:pt>
                <c:pt idx="1">
                  <c:v>mayo</c:v>
                </c:pt>
                <c:pt idx="2">
                  <c:v>junio</c:v>
                </c:pt>
              </c:strCache>
            </c:strRef>
          </c:cat>
          <c:val>
            <c:numRef>
              <c:f>Hoja1!$E$2:$E$5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07C-4661-9221-46798000B640}"/>
            </c:ext>
          </c:extLst>
        </c:ser>
        <c:ser>
          <c:idx val="4"/>
          <c:order val="4"/>
          <c:tx>
            <c:strRef>
              <c:f>Hoja1!$F$1</c:f>
              <c:strCache>
                <c:ptCount val="1"/>
                <c:pt idx="0">
                  <c:v>APORTACIÓN</c:v>
                </c:pt>
              </c:strCache>
            </c:strRef>
          </c:tx>
          <c:spPr>
            <a:pattFill prst="ltDnDiag">
              <a:fgClr>
                <a:schemeClr val="accent5"/>
              </a:fgClr>
              <a:bgClr>
                <a:schemeClr val="accent5">
                  <a:lumMod val="20000"/>
                  <a:lumOff val="80000"/>
                </a:schemeClr>
              </a:bgClr>
            </a:pattFill>
            <a:ln>
              <a:solidFill>
                <a:schemeClr val="accent5"/>
              </a:solidFill>
            </a:ln>
            <a:effectLst/>
            <a:sp3d>
              <a:contourClr>
                <a:schemeClr val="accent5"/>
              </a:contourClr>
            </a:sp3d>
          </c:spPr>
          <c:invertIfNegative val="0"/>
          <c:cat>
            <c:strRef>
              <c:f>Hoja1!$A$2:$A$5</c:f>
              <c:strCache>
                <c:ptCount val="3"/>
                <c:pt idx="0">
                  <c:v>abril</c:v>
                </c:pt>
                <c:pt idx="1">
                  <c:v>mayo</c:v>
                </c:pt>
                <c:pt idx="2">
                  <c:v>junio</c:v>
                </c:pt>
              </c:strCache>
            </c:strRef>
          </c:cat>
          <c:val>
            <c:numRef>
              <c:f>Hoja1!$F$2:$F$5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07C-4661-9221-46798000B6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0"/>
        <c:gapDepth val="0"/>
        <c:shape val="box"/>
        <c:axId val="796546288"/>
        <c:axId val="796536720"/>
        <c:axId val="0"/>
      </c:bar3DChart>
      <c:catAx>
        <c:axId val="796546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96536720"/>
        <c:crosses val="autoZero"/>
        <c:auto val="1"/>
        <c:lblAlgn val="ctr"/>
        <c:lblOffset val="100"/>
        <c:noMultiLvlLbl val="0"/>
      </c:catAx>
      <c:valAx>
        <c:axId val="7965367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96546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17103534003746E-4"/>
          <c:y val="0"/>
          <c:w val="0.7787234759377123"/>
          <c:h val="0.99575824663377432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DISTRIBUCIÓN POR SEXO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534-4A64-AA1F-92A2554C26FB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534-4A64-AA1F-92A2554C26FB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534-4A64-AA1F-92A2554C26FB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506-4F86-8DD3-985F3B8C1B82}"/>
              </c:ext>
            </c:extLst>
          </c:dPt>
          <c:dLbls>
            <c:dLbl>
              <c:idx val="0"/>
              <c:layout>
                <c:manualLayout>
                  <c:x val="-0.11577651950392126"/>
                  <c:y val="0.2582856555864980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167</a:t>
                    </a:r>
                    <a:endParaRPr lang="en-US" dirty="0"/>
                  </a:p>
                </c:rich>
              </c:tx>
              <c:spPr>
                <a:solidFill>
                  <a:schemeClr val="bg1"/>
                </a:soli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B/>
                </a:sp3d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885608600566451"/>
                      <c:h val="6.014091960773557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534-4A64-AA1F-92A2554C26FB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105</a:t>
                    </a:r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534-4A64-AA1F-92A2554C26FB}"/>
                </c:ext>
              </c:extLst>
            </c:dLbl>
            <c:dLbl>
              <c:idx val="2"/>
              <c:layout>
                <c:manualLayout>
                  <c:x val="6.5110345425850702E-2"/>
                  <c:y val="0.1502841303288554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15</a:t>
                    </a:r>
                    <a:endParaRPr lang="en-US" dirty="0"/>
                  </a:p>
                </c:rich>
              </c:tx>
              <c:spPr>
                <a:solidFill>
                  <a:schemeClr val="bg1"/>
                </a:soli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B/>
                </a:sp3d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1965618736426544E-2"/>
                      <c:h val="9.429249235488808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B534-4A64-AA1F-92A2554C26FB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B/>
              </a:sp3d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3"/>
                <c:pt idx="0">
                  <c:v>MUJERES</c:v>
                </c:pt>
                <c:pt idx="1">
                  <c:v>HOMBRES</c:v>
                </c:pt>
                <c:pt idx="2">
                  <c:v>NO CONSTA</c:v>
                </c:pt>
              </c:strCache>
            </c:strRef>
          </c:cat>
          <c:val>
            <c:numRef>
              <c:f>Hoja1!$B$2:$B$5</c:f>
              <c:numCache>
                <c:formatCode>0%</c:formatCode>
                <c:ptCount val="4"/>
                <c:pt idx="0">
                  <c:v>0.36</c:v>
                </c:pt>
                <c:pt idx="1">
                  <c:v>0.57899999999999996</c:v>
                </c:pt>
                <c:pt idx="2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0A-4210-992E-AE84C08581E2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0.7942515519584582"/>
          <c:y val="3.8973129434998525E-2"/>
          <c:w val="0.20574844804154177"/>
          <c:h val="0.939710373150302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1804298611629672E-2"/>
          <c:y val="3.1046228736970896E-2"/>
          <c:w val="0.9363914027767406"/>
          <c:h val="0.80291338771410115"/>
        </c:manualLayout>
      </c:layout>
      <c:pie3DChart>
        <c:varyColors val="1"/>
        <c:ser>
          <c:idx val="0"/>
          <c:order val="0"/>
          <c:explosion val="20"/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6-9F8F-4EBD-ABB6-DA9B639938D3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9F8F-4EBD-ABB6-DA9B639938D3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4-9F8F-4EBD-ABB6-DA9B639938D3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9F8F-4EBD-ABB6-DA9B639938D3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2-9F8F-4EBD-ABB6-DA9B639938D3}"/>
              </c:ext>
            </c:extLst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9F8F-4EBD-ABB6-DA9B639938D3}"/>
              </c:ext>
            </c:extLst>
          </c:dPt>
          <c:dPt>
            <c:idx val="6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9F8F-4EBD-ABB6-DA9B639938D3}"/>
              </c:ext>
            </c:extLst>
          </c:dPt>
          <c:dPt>
            <c:idx val="7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8-9F8F-4EBD-ABB6-DA9B639938D3}"/>
              </c:ext>
            </c:extLst>
          </c:dPt>
          <c:dPt>
            <c:idx val="8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9F8F-4EBD-ABB6-DA9B639938D3}"/>
              </c:ext>
            </c:extLst>
          </c:dPt>
          <c:dPt>
            <c:idx val="9"/>
            <c:bubble3D val="0"/>
            <c:spPr>
              <a:solidFill>
                <a:schemeClr val="accent2">
                  <a:lumMod val="8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A-9F8F-4EBD-ABB6-DA9B639938D3}"/>
              </c:ext>
            </c:extLst>
          </c:dPt>
          <c:dPt>
            <c:idx val="10"/>
            <c:bubble3D val="0"/>
            <c:spPr>
              <a:solidFill>
                <a:schemeClr val="accent4">
                  <a:lumMod val="8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9F8F-4EBD-ABB6-DA9B639938D3}"/>
              </c:ext>
            </c:extLst>
          </c:dPt>
          <c:dPt>
            <c:idx val="11"/>
            <c:bubble3D val="0"/>
            <c:spPr>
              <a:solidFill>
                <a:schemeClr val="accent6">
                  <a:lumMod val="8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C-9F8F-4EBD-ABB6-DA9B639938D3}"/>
              </c:ext>
            </c:extLst>
          </c:dPt>
          <c:dPt>
            <c:idx val="1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D-9F8F-4EBD-ABB6-DA9B639938D3}"/>
              </c:ext>
            </c:extLst>
          </c:dPt>
          <c:dPt>
            <c:idx val="13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E-9F8F-4EBD-ABB6-DA9B639938D3}"/>
              </c:ext>
            </c:extLst>
          </c:dPt>
          <c:dPt>
            <c:idx val="1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F-9F8F-4EBD-ABB6-DA9B639938D3}"/>
              </c:ext>
            </c:extLst>
          </c:dPt>
          <c:dPt>
            <c:idx val="15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0-9F8F-4EBD-ABB6-DA9B639938D3}"/>
              </c:ext>
            </c:extLst>
          </c:dPt>
          <c:dPt>
            <c:idx val="16"/>
            <c:bubble3D val="0"/>
            <c:spPr>
              <a:solidFill>
                <a:schemeClr val="accent4">
                  <a:lumMod val="5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1-9F8F-4EBD-ABB6-DA9B639938D3}"/>
              </c:ext>
            </c:extLst>
          </c:dPt>
          <c:dPt>
            <c:idx val="17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2-9F8F-4EBD-ABB6-DA9B639938D3}"/>
              </c:ext>
            </c:extLst>
          </c:dPt>
          <c:dPt>
            <c:idx val="18"/>
            <c:bubble3D val="0"/>
            <c:spPr>
              <a:solidFill>
                <a:schemeClr val="accent2">
                  <a:lumMod val="70000"/>
                  <a:lumOff val="3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3-9F8F-4EBD-ABB6-DA9B639938D3}"/>
              </c:ext>
            </c:extLst>
          </c:dPt>
          <c:dPt>
            <c:idx val="19"/>
            <c:bubble3D val="0"/>
            <c:spPr>
              <a:solidFill>
                <a:schemeClr val="accent4">
                  <a:lumMod val="70000"/>
                  <a:lumOff val="3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4-9F8F-4EBD-ABB6-DA9B639938D3}"/>
              </c:ext>
            </c:extLst>
          </c:dPt>
          <c:dPt>
            <c:idx val="20"/>
            <c:bubble3D val="0"/>
            <c:spPr>
              <a:solidFill>
                <a:schemeClr val="accent6">
                  <a:lumMod val="70000"/>
                  <a:lumOff val="3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5-9F8F-4EBD-ABB6-DA9B639938D3}"/>
              </c:ext>
            </c:extLst>
          </c:dPt>
          <c:dPt>
            <c:idx val="21"/>
            <c:bubble3D val="0"/>
            <c:spPr>
              <a:solidFill>
                <a:schemeClr val="accent2">
                  <a:lumMod val="7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6-9F8F-4EBD-ABB6-DA9B639938D3}"/>
              </c:ext>
            </c:extLst>
          </c:dPt>
          <c:dPt>
            <c:idx val="22"/>
            <c:bubble3D val="0"/>
            <c:spPr>
              <a:solidFill>
                <a:schemeClr val="accent4">
                  <a:lumMod val="7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7-9F8F-4EBD-ABB6-DA9B639938D3}"/>
              </c:ext>
            </c:extLst>
          </c:dPt>
          <c:dPt>
            <c:idx val="23"/>
            <c:bubble3D val="0"/>
            <c:spPr>
              <a:solidFill>
                <a:schemeClr val="accent6">
                  <a:lumMod val="7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8-9F8F-4EBD-ABB6-DA9B639938D3}"/>
              </c:ext>
            </c:extLst>
          </c:dPt>
          <c:dPt>
            <c:idx val="24"/>
            <c:bubble3D val="0"/>
            <c:spPr>
              <a:solidFill>
                <a:schemeClr val="accent2">
                  <a:lumMod val="50000"/>
                  <a:lumOff val="5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9-9F8F-4EBD-ABB6-DA9B639938D3}"/>
              </c:ext>
            </c:extLst>
          </c:dPt>
          <c:dPt>
            <c:idx val="25"/>
            <c:bubble3D val="0"/>
            <c:spPr>
              <a:solidFill>
                <a:schemeClr val="accent4">
                  <a:lumMod val="50000"/>
                  <a:lumOff val="5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A-9F8F-4EBD-ABB6-DA9B639938D3}"/>
              </c:ext>
            </c:extLst>
          </c:dPt>
          <c:dPt>
            <c:idx val="26"/>
            <c:bubble3D val="0"/>
            <c:spPr>
              <a:solidFill>
                <a:schemeClr val="accent6">
                  <a:lumMod val="50000"/>
                  <a:lumOff val="5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B-9F8F-4EBD-ABB6-DA9B639938D3}"/>
              </c:ext>
            </c:extLst>
          </c:dPt>
          <c:dPt>
            <c:idx val="27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C-9F8F-4EBD-ABB6-DA9B639938D3}"/>
              </c:ext>
            </c:extLst>
          </c:dPt>
          <c:dPt>
            <c:idx val="28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D-9F8F-4EBD-ABB6-DA9B639938D3}"/>
              </c:ext>
            </c:extLst>
          </c:dPt>
          <c:dPt>
            <c:idx val="29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E-9F8F-4EBD-ABB6-DA9B639938D3}"/>
              </c:ext>
            </c:extLst>
          </c:dPt>
          <c:dPt>
            <c:idx val="30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F-9F8F-4EBD-ABB6-DA9B639938D3}"/>
              </c:ext>
            </c:extLst>
          </c:dPt>
          <c:dPt>
            <c:idx val="31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20-9F8F-4EBD-ABB6-DA9B639938D3}"/>
              </c:ext>
            </c:extLst>
          </c:dPt>
          <c:dPt>
            <c:idx val="32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21-9F8F-4EBD-ABB6-DA9B639938D3}"/>
              </c:ext>
            </c:extLst>
          </c:dPt>
          <c:dPt>
            <c:idx val="3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22-9F8F-4EBD-ABB6-DA9B639938D3}"/>
              </c:ext>
            </c:extLst>
          </c:dPt>
          <c:dPt>
            <c:idx val="34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23-9F8F-4EBD-ABB6-DA9B639938D3}"/>
              </c:ext>
            </c:extLst>
          </c:dPt>
          <c:dPt>
            <c:idx val="35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24-9F8F-4EBD-ABB6-DA9B639938D3}"/>
              </c:ext>
            </c:extLst>
          </c:dPt>
          <c:dPt>
            <c:idx val="36"/>
            <c:bubble3D val="0"/>
            <c:spPr>
              <a:solidFill>
                <a:schemeClr val="accent2">
                  <a:lumMod val="8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25-9F8F-4EBD-ABB6-DA9B639938D3}"/>
              </c:ext>
            </c:extLst>
          </c:dPt>
          <c:dPt>
            <c:idx val="37"/>
            <c:bubble3D val="0"/>
            <c:spPr>
              <a:solidFill>
                <a:schemeClr val="accent4">
                  <a:lumMod val="8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26-9F8F-4EBD-ABB6-DA9B639938D3}"/>
              </c:ext>
            </c:extLst>
          </c:dPt>
          <c:dPt>
            <c:idx val="38"/>
            <c:bubble3D val="0"/>
            <c:spPr>
              <a:solidFill>
                <a:schemeClr val="accent6">
                  <a:lumMod val="8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27-9F8F-4EBD-ABB6-DA9B639938D3}"/>
              </c:ext>
            </c:extLst>
          </c:dPt>
          <c:dPt>
            <c:idx val="39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28-9F8F-4EBD-ABB6-DA9B639938D3}"/>
              </c:ext>
            </c:extLst>
          </c:dPt>
          <c:dPt>
            <c:idx val="4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29-9F8F-4EBD-ABB6-DA9B639938D3}"/>
              </c:ext>
            </c:extLst>
          </c:dPt>
          <c:dPt>
            <c:idx val="4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2A-9F8F-4EBD-ABB6-DA9B639938D3}"/>
              </c:ext>
            </c:extLst>
          </c:dPt>
          <c:dPt>
            <c:idx val="42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2B-9F8F-4EBD-ABB6-DA9B639938D3}"/>
              </c:ext>
            </c:extLst>
          </c:dPt>
          <c:dPt>
            <c:idx val="43"/>
            <c:bubble3D val="0"/>
            <c:spPr>
              <a:solidFill>
                <a:schemeClr val="accent4">
                  <a:lumMod val="5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2C-9F8F-4EBD-ABB6-DA9B639938D3}"/>
              </c:ext>
            </c:extLst>
          </c:dPt>
          <c:dPt>
            <c:idx val="44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2D-9F8F-4EBD-ABB6-DA9B639938D3}"/>
              </c:ext>
            </c:extLst>
          </c:dPt>
          <c:dPt>
            <c:idx val="45"/>
            <c:bubble3D val="0"/>
            <c:spPr>
              <a:solidFill>
                <a:schemeClr val="accent2">
                  <a:lumMod val="70000"/>
                  <a:lumOff val="3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2E-9F8F-4EBD-ABB6-DA9B639938D3}"/>
              </c:ext>
            </c:extLst>
          </c:dPt>
          <c:dPt>
            <c:idx val="46"/>
            <c:bubble3D val="0"/>
            <c:spPr>
              <a:solidFill>
                <a:schemeClr val="accent4">
                  <a:lumMod val="70000"/>
                  <a:lumOff val="3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2F-9F8F-4EBD-ABB6-DA9B639938D3}"/>
              </c:ext>
            </c:extLst>
          </c:dPt>
          <c:dPt>
            <c:idx val="47"/>
            <c:bubble3D val="0"/>
            <c:spPr>
              <a:solidFill>
                <a:schemeClr val="accent6">
                  <a:lumMod val="70000"/>
                  <a:lumOff val="3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30-9F8F-4EBD-ABB6-DA9B639938D3}"/>
              </c:ext>
            </c:extLst>
          </c:dPt>
          <c:dPt>
            <c:idx val="48"/>
            <c:bubble3D val="0"/>
            <c:spPr>
              <a:solidFill>
                <a:schemeClr val="accent2">
                  <a:lumMod val="7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31-9F8F-4EBD-ABB6-DA9B639938D3}"/>
              </c:ext>
            </c:extLst>
          </c:dPt>
          <c:dPt>
            <c:idx val="49"/>
            <c:bubble3D val="0"/>
            <c:spPr>
              <a:solidFill>
                <a:schemeClr val="accent4">
                  <a:lumMod val="7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32-9F8F-4EBD-ABB6-DA9B639938D3}"/>
              </c:ext>
            </c:extLst>
          </c:dPt>
          <c:dPt>
            <c:idx val="50"/>
            <c:bubble3D val="0"/>
            <c:spPr>
              <a:solidFill>
                <a:schemeClr val="accent6">
                  <a:lumMod val="7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33-9F8F-4EBD-ABB6-DA9B639938D3}"/>
              </c:ext>
            </c:extLst>
          </c:dPt>
          <c:dPt>
            <c:idx val="51"/>
            <c:bubble3D val="0"/>
            <c:spPr>
              <a:solidFill>
                <a:schemeClr val="accent2">
                  <a:lumMod val="50000"/>
                  <a:lumOff val="5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34-9F8F-4EBD-ABB6-DA9B639938D3}"/>
              </c:ext>
            </c:extLst>
          </c:dPt>
          <c:dPt>
            <c:idx val="52"/>
            <c:bubble3D val="0"/>
            <c:spPr>
              <a:solidFill>
                <a:schemeClr val="accent4">
                  <a:lumMod val="50000"/>
                  <a:lumOff val="5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35-9F8F-4EBD-ABB6-DA9B639938D3}"/>
              </c:ext>
            </c:extLst>
          </c:dPt>
          <c:dPt>
            <c:idx val="53"/>
            <c:bubble3D val="0"/>
            <c:spPr>
              <a:solidFill>
                <a:schemeClr val="accent6">
                  <a:lumMod val="50000"/>
                  <a:lumOff val="5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36-9F8F-4EBD-ABB6-DA9B639938D3}"/>
              </c:ext>
            </c:extLst>
          </c:dPt>
          <c:dPt>
            <c:idx val="54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37-9F8F-4EBD-ABB6-DA9B639938D3}"/>
              </c:ext>
            </c:extLst>
          </c:dPt>
          <c:dPt>
            <c:idx val="55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38-9F8F-4EBD-ABB6-DA9B639938D3}"/>
              </c:ext>
            </c:extLst>
          </c:dPt>
          <c:dPt>
            <c:idx val="56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39-9F8F-4EBD-ABB6-DA9B639938D3}"/>
              </c:ext>
            </c:extLst>
          </c:dPt>
          <c:dPt>
            <c:idx val="5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3A-9F8F-4EBD-ABB6-DA9B639938D3}"/>
              </c:ext>
            </c:extLst>
          </c:dPt>
          <c:dPt>
            <c:idx val="58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3B-9F8F-4EBD-ABB6-DA9B639938D3}"/>
              </c:ext>
            </c:extLst>
          </c:dPt>
          <c:dPt>
            <c:idx val="59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3C-9F8F-4EBD-ABB6-DA9B639938D3}"/>
              </c:ext>
            </c:extLst>
          </c:dPt>
          <c:dPt>
            <c:idx val="60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3D-9F8F-4EBD-ABB6-DA9B639938D3}"/>
              </c:ext>
            </c:extLst>
          </c:dPt>
          <c:dPt>
            <c:idx val="61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3E-9F8F-4EBD-ABB6-DA9B639938D3}"/>
              </c:ext>
            </c:extLst>
          </c:dPt>
          <c:dPt>
            <c:idx val="62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3F-9F8F-4EBD-ABB6-DA9B639938D3}"/>
              </c:ext>
            </c:extLst>
          </c:dPt>
          <c:dPt>
            <c:idx val="63"/>
            <c:bubble3D val="0"/>
            <c:spPr>
              <a:solidFill>
                <a:schemeClr val="accent2">
                  <a:lumMod val="8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40-9F8F-4EBD-ABB6-DA9B639938D3}"/>
              </c:ext>
            </c:extLst>
          </c:dPt>
          <c:dPt>
            <c:idx val="64"/>
            <c:bubble3D val="0"/>
            <c:spPr>
              <a:solidFill>
                <a:schemeClr val="accent4">
                  <a:lumMod val="8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41-9F8F-4EBD-ABB6-DA9B639938D3}"/>
              </c:ext>
            </c:extLst>
          </c:dPt>
          <c:dPt>
            <c:idx val="65"/>
            <c:bubble3D val="0"/>
            <c:spPr>
              <a:solidFill>
                <a:schemeClr val="accent6">
                  <a:lumMod val="8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42-9F8F-4EBD-ABB6-DA9B639938D3}"/>
              </c:ext>
            </c:extLst>
          </c:dPt>
          <c:dPt>
            <c:idx val="66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43-9F8F-4EBD-ABB6-DA9B639938D3}"/>
              </c:ext>
            </c:extLst>
          </c:dPt>
          <c:dPt>
            <c:idx val="67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44-9F8F-4EBD-ABB6-DA9B639938D3}"/>
              </c:ext>
            </c:extLst>
          </c:dPt>
          <c:dPt>
            <c:idx val="68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45-9F8F-4EBD-ABB6-DA9B639938D3}"/>
              </c:ext>
            </c:extLst>
          </c:dPt>
          <c:dPt>
            <c:idx val="69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46-9F8F-4EBD-ABB6-DA9B639938D3}"/>
              </c:ext>
            </c:extLst>
          </c:dPt>
          <c:dPt>
            <c:idx val="70"/>
            <c:bubble3D val="0"/>
            <c:spPr>
              <a:solidFill>
                <a:schemeClr val="accent4">
                  <a:lumMod val="5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47-9F8F-4EBD-ABB6-DA9B639938D3}"/>
              </c:ext>
            </c:extLst>
          </c:dPt>
          <c:dPt>
            <c:idx val="71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48-9F8F-4EBD-ABB6-DA9B639938D3}"/>
              </c:ext>
            </c:extLst>
          </c:dPt>
          <c:dPt>
            <c:idx val="72"/>
            <c:bubble3D val="0"/>
            <c:spPr>
              <a:solidFill>
                <a:schemeClr val="accent2">
                  <a:lumMod val="70000"/>
                  <a:lumOff val="3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49-9F8F-4EBD-ABB6-DA9B639938D3}"/>
              </c:ext>
            </c:extLst>
          </c:dPt>
          <c:dPt>
            <c:idx val="73"/>
            <c:bubble3D val="0"/>
            <c:spPr>
              <a:solidFill>
                <a:schemeClr val="accent4">
                  <a:lumMod val="70000"/>
                  <a:lumOff val="3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4A-9F8F-4EBD-ABB6-DA9B639938D3}"/>
              </c:ext>
            </c:extLst>
          </c:dPt>
          <c:dPt>
            <c:idx val="74"/>
            <c:bubble3D val="0"/>
            <c:spPr>
              <a:solidFill>
                <a:schemeClr val="accent6">
                  <a:lumMod val="70000"/>
                  <a:lumOff val="3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4B-9F8F-4EBD-ABB6-DA9B639938D3}"/>
              </c:ext>
            </c:extLst>
          </c:dPt>
          <c:dPt>
            <c:idx val="75"/>
            <c:bubble3D val="0"/>
            <c:spPr>
              <a:solidFill>
                <a:schemeClr val="accent2">
                  <a:lumMod val="7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4C-9F8F-4EBD-ABB6-DA9B639938D3}"/>
              </c:ext>
            </c:extLst>
          </c:dPt>
          <c:dLbls>
            <c:dLbl>
              <c:idx val="2"/>
              <c:layout>
                <c:manualLayout>
                  <c:x val="-8.6738996213536531E-3"/>
                  <c:y val="0.2456014006661225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9F8F-4EBD-ABB6-DA9B639938D3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val>
            <c:numRef>
              <c:f>Hoja1!$A$2:$A$77</c:f>
              <c:numCache>
                <c:formatCode>General</c:formatCode>
                <c:ptCount val="76"/>
                <c:pt idx="0">
                  <c:v>3</c:v>
                </c:pt>
                <c:pt idx="1">
                  <c:v>5</c:v>
                </c:pt>
                <c:pt idx="2">
                  <c:v>8</c:v>
                </c:pt>
                <c:pt idx="3">
                  <c:v>13</c:v>
                </c:pt>
                <c:pt idx="4">
                  <c:v>13</c:v>
                </c:pt>
                <c:pt idx="5">
                  <c:v>6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Hoja1!$A$1</c15:sqref>
                        </c15:formulaRef>
                      </c:ext>
                    </c:extLst>
                    <c:strCache>
                      <c:ptCount val="1"/>
                    </c:strCache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0-9F8F-4EBD-ABB6-DA9B639938D3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11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3">
      <cs:styleClr val="auto"/>
    </cs:fillRef>
    <cs:effectRef idx="2">
      <a:schemeClr val="dk1"/>
    </cs:effectRef>
    <cs:fontRef idx="minor">
      <a:schemeClr val="tx1"/>
    </cs:fontRef>
  </cs:dataPoint>
  <cs:dataPoint3D>
    <cs:lnRef idx="0"/>
    <cs:fillRef idx="3">
      <cs:styleClr val="auto"/>
    </cs:fillRef>
    <cs:effectRef idx="2">
      <a:schemeClr val="dk1"/>
    </cs:effectRef>
    <cs:fontRef idx="minor">
      <a:schemeClr val="tx1"/>
    </cs:fontRef>
  </cs:dataPoint3D>
  <cs:dataPointLine>
    <cs:lnRef idx="1">
      <cs:styleClr val="auto"/>
    </cs:lnRef>
    <cs:lineWidthScale>5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3">
      <cs:styleClr val="auto"/>
    </cs:fillRef>
    <cs:effectRef idx="2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0"/>
    <cs:fillRef idx="3">
      <a:schemeClr val="dk1">
        <a:tint val="95000"/>
      </a:schemeClr>
    </cs:fillRef>
    <cs:effectRef idx="2">
      <a:schemeClr val="dk1"/>
    </cs:effectRef>
    <cs:fontRef idx="minor">
      <a:schemeClr val="tx1"/>
    </cs:fontRef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0"/>
    <cs:fillRef idx="3">
      <a:schemeClr val="dk1">
        <a:tint val="5000"/>
      </a:schemeClr>
    </cs:fillRef>
    <cs:effectRef idx="2">
      <a:schemeClr val="dk1"/>
    </cs:effectRef>
    <cs:fontRef idx="minor">
      <a:schemeClr val="tx1"/>
    </cs:fontRef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8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pattFill prst="ltDn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>
        <a:solidFill>
          <a:schemeClr val="phClr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/>
      </a:solidFill>
      <a:sp3d/>
    </cs:spPr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8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pattFill prst="ltDn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>
        <a:solidFill>
          <a:schemeClr val="phClr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/>
      </a:solidFill>
      <a:sp3d/>
    </cs:spPr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8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pattFill prst="ltDn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>
        <a:solidFill>
          <a:schemeClr val="phClr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/>
      </a:solidFill>
      <a:sp3d/>
    </cs:spPr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8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pattFill prst="ltDn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>
        <a:solidFill>
          <a:schemeClr val="phClr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/>
      </a:solidFill>
      <a:sp3d/>
    </cs:spPr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66B3F7-F2DD-4C33-9B99-1167AFEA3906}" type="datetimeFigureOut">
              <a:rPr lang="es-ES" smtClean="0"/>
              <a:t>04/07/2023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49688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FF2354-ADA1-45D2-BB72-7E649E5259D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500944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62830C-19D7-49E8-A22F-4562FAC27F46}" type="datetimeFigureOut">
              <a:rPr lang="es-ES" smtClean="0"/>
              <a:t>04/07/2023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044575" y="1233488"/>
            <a:ext cx="470852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FEC6E1-049A-4404-B4A9-596EDC6149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783275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FEC6E1-049A-4404-B4A9-596EDC6149D7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0673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EC6E1-049A-4404-B4A9-596EDC6149D7}" type="slidenum">
              <a:rPr lang="es-ES" smtClean="0"/>
              <a:t>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0382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EC6E1-049A-4404-B4A9-596EDC6149D7}" type="slidenum">
              <a:rPr lang="es-ES" smtClean="0"/>
              <a:t>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61761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FEC6E1-049A-4404-B4A9-596EDC6149D7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42615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EC6E1-049A-4404-B4A9-596EDC6149D7}" type="slidenum">
              <a:rPr lang="es-ES" smtClean="0"/>
              <a:t>11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73596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EC6E1-049A-4404-B4A9-596EDC6149D7}" type="slidenum">
              <a:rPr lang="es-ES" smtClean="0"/>
              <a:t>12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79087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FEC6E1-049A-4404-B4A9-596EDC6149D7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0487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8788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0857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2624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8910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CuadroTexto 2"/>
          <p:cNvSpPr txBox="1">
            <a:spLocks noChangeArrowheads="1"/>
          </p:cNvSpPr>
          <p:nvPr userDrawn="1"/>
        </p:nvSpPr>
        <p:spPr bwMode="auto">
          <a:xfrm>
            <a:off x="549275" y="415925"/>
            <a:ext cx="1150938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s-ES" smtClean="0"/>
          </a:p>
        </p:txBody>
      </p:sp>
      <p:pic>
        <p:nvPicPr>
          <p:cNvPr id="3" name="Imagen 2" descr="RTVM_PPT_Portada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88638" cy="7556392"/>
          </a:xfrm>
          <a:prstGeom prst="rect">
            <a:avLst/>
          </a:prstGeom>
        </p:spPr>
      </p:pic>
      <p:pic>
        <p:nvPicPr>
          <p:cNvPr id="2" name="Imagen 1" descr="RTVM_H_Gris_Pos_RGB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791" y="2137200"/>
            <a:ext cx="3684242" cy="136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522288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5222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5222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5222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5222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522288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522288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522288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522288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90525" indent="-390525" algn="l" defTabSz="5222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6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847725" indent="-325438" algn="l" defTabSz="5222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304925" indent="-260350" algn="l" defTabSz="5222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7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827213" indent="-260350" algn="l" defTabSz="5222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3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351088" indent="-260350" algn="l" defTabSz="52228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3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873750" indent="-261250" algn="l" defTabSz="522501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96251" indent="-261250" algn="l" defTabSz="522501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8751" indent="-261250" algn="l" defTabSz="522501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41250" indent="-261250" algn="l" defTabSz="522501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5225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2501" algn="l" defTabSz="5225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5000" algn="l" defTabSz="5225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7500" algn="l" defTabSz="5225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90000" algn="l" defTabSz="5225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12500" algn="l" defTabSz="5225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35001" algn="l" defTabSz="5225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7501" algn="l" defTabSz="5225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80001" algn="l" defTabSz="5225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RTVM_PPT_Seccion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88638" cy="755639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522288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5222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5222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5222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5222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522288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522288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522288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522288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90525" indent="-390525" algn="l" defTabSz="5222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6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847725" indent="-325438" algn="l" defTabSz="5222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304925" indent="-260350" algn="l" defTabSz="5222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7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827213" indent="-260350" algn="l" defTabSz="5222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3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351088" indent="-260350" algn="l" defTabSz="52228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3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873750" indent="-261250" algn="l" defTabSz="522501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96251" indent="-261250" algn="l" defTabSz="522501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8751" indent="-261250" algn="l" defTabSz="522501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41250" indent="-261250" algn="l" defTabSz="522501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5225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2501" algn="l" defTabSz="5225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5000" algn="l" defTabSz="5225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7500" algn="l" defTabSz="5225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90000" algn="l" defTabSz="5225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12500" algn="l" defTabSz="5225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35001" algn="l" defTabSz="5225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7501" algn="l" defTabSz="5225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80001" algn="l" defTabSz="5225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RTVM_H_Gris_Pos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281" y="174625"/>
            <a:ext cx="2132982" cy="792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522288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5222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5222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5222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5222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522288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522288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522288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522288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90525" indent="-390525" algn="l" defTabSz="5222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6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847725" indent="-325438" algn="l" defTabSz="5222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304925" indent="-260350" algn="l" defTabSz="5222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7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827213" indent="-260350" algn="l" defTabSz="5222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3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351088" indent="-260350" algn="l" defTabSz="52228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3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873750" indent="-261250" algn="l" defTabSz="522501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96251" indent="-261250" algn="l" defTabSz="522501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8751" indent="-261250" algn="l" defTabSz="522501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41250" indent="-261250" algn="l" defTabSz="522501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5225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2501" algn="l" defTabSz="5225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5000" algn="l" defTabSz="5225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7500" algn="l" defTabSz="5225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90000" algn="l" defTabSz="5225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12500" algn="l" defTabSz="5225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35001" algn="l" defTabSz="5225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7501" algn="l" defTabSz="5225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80001" algn="l" defTabSz="5225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RTVM_H_Gris_Pos_RGB_text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625" y="2990106"/>
            <a:ext cx="3684242" cy="136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522288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5222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5222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5222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5222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522288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522288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522288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522288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90525" indent="-390525" algn="l" defTabSz="5222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6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847725" indent="-325438" algn="l" defTabSz="5222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304925" indent="-260350" algn="l" defTabSz="5222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7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827213" indent="-260350" algn="l" defTabSz="5222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3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351088" indent="-260350" algn="l" defTabSz="52228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3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873750" indent="-261250" algn="l" defTabSz="522501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96251" indent="-261250" algn="l" defTabSz="522501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8751" indent="-261250" algn="l" defTabSz="522501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41250" indent="-261250" algn="l" defTabSz="522501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5225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2501" algn="l" defTabSz="5225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5000" algn="l" defTabSz="5225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7500" algn="l" defTabSz="5225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90000" algn="l" defTabSz="5225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12500" algn="l" defTabSz="5225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35001" algn="l" defTabSz="5225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7501" algn="l" defTabSz="5225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80001" algn="l" defTabSz="52250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participa@Telemadrid.e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1.xml"/><Relationship Id="rId4" Type="http://schemas.openxmlformats.org/officeDocument/2006/relationships/hyperlink" Target="http://contacto.telemadrid.es/formulario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5.emf"/><Relationship Id="rId2" Type="http://schemas.openxmlformats.org/officeDocument/2006/relationships/vmlDrawing" Target="../drawings/vmlDrawing1.vml"/><Relationship Id="rId1" Type="http://schemas.openxmlformats.org/officeDocument/2006/relationships/themeOverride" Target="../theme/themeOverride1.xml"/><Relationship Id="rId6" Type="http://schemas.openxmlformats.org/officeDocument/2006/relationships/oleObject" Target="../embeddings/oleObject1.bin"/><Relationship Id="rId5" Type="http://schemas.openxmlformats.org/officeDocument/2006/relationships/hyperlink" Target="http://contacto.telemadrid.es/formulario/" TargetMode="External"/><Relationship Id="rId4" Type="http://schemas.openxmlformats.org/officeDocument/2006/relationships/hyperlink" Target="mailto:participa@telemadrid.es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Relationship Id="rId4" Type="http://schemas.openxmlformats.org/officeDocument/2006/relationships/chart" Target="../charts/char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lemadrid.es/oficina-de-participacion/" TargetMode="Externa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CuadroTexto 1"/>
          <p:cNvSpPr txBox="1">
            <a:spLocks noChangeArrowheads="1"/>
          </p:cNvSpPr>
          <p:nvPr/>
        </p:nvSpPr>
        <p:spPr bwMode="auto">
          <a:xfrm>
            <a:off x="749300" y="423863"/>
            <a:ext cx="3421063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endParaRPr lang="es-ES" dirty="0"/>
          </a:p>
        </p:txBody>
      </p:sp>
      <p:sp>
        <p:nvSpPr>
          <p:cNvPr id="16386" name="CuadroTexto 7"/>
          <p:cNvSpPr txBox="1">
            <a:spLocks noChangeArrowheads="1"/>
          </p:cNvSpPr>
          <p:nvPr/>
        </p:nvSpPr>
        <p:spPr bwMode="auto">
          <a:xfrm>
            <a:off x="1512888" y="3748088"/>
            <a:ext cx="5559425" cy="96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5000"/>
              </a:lnSpc>
            </a:pPr>
            <a:r>
              <a:rPr lang="es-ES" sz="3000" b="1" dirty="0" smtClean="0">
                <a:solidFill>
                  <a:srgbClr val="00B050"/>
                </a:solidFill>
                <a:latin typeface="Times" charset="0"/>
                <a:cs typeface="Times" charset="0"/>
              </a:rPr>
              <a:t>Oficina de participación de la Audiencia</a:t>
            </a:r>
            <a:endParaRPr lang="es-ES" sz="3000" b="1" dirty="0">
              <a:solidFill>
                <a:srgbClr val="00B050"/>
              </a:solidFill>
              <a:latin typeface="Times" charset="0"/>
              <a:cs typeface="Times" charset="0"/>
            </a:endParaRPr>
          </a:p>
        </p:txBody>
      </p:sp>
      <p:sp>
        <p:nvSpPr>
          <p:cNvPr id="16387" name="CuadroTexto 8"/>
          <p:cNvSpPr txBox="1">
            <a:spLocks noChangeArrowheads="1"/>
          </p:cNvSpPr>
          <p:nvPr/>
        </p:nvSpPr>
        <p:spPr bwMode="auto">
          <a:xfrm>
            <a:off x="1671912" y="5926138"/>
            <a:ext cx="518457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s-ES" sz="1500" dirty="0" smtClean="0">
                <a:solidFill>
                  <a:srgbClr val="2E2E2D"/>
                </a:solidFill>
                <a:latin typeface="Times" charset="0"/>
                <a:cs typeface="Times" charset="0"/>
              </a:rPr>
              <a:t>Segundo trimestre 2023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ángulo 2"/>
          <p:cNvSpPr>
            <a:spLocks noChangeArrowheads="1"/>
          </p:cNvSpPr>
          <p:nvPr/>
        </p:nvSpPr>
        <p:spPr bwMode="auto">
          <a:xfrm>
            <a:off x="895350" y="963613"/>
            <a:ext cx="8882063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s-ES" sz="2500" b="1" dirty="0">
                <a:solidFill>
                  <a:srgbClr val="00B050"/>
                </a:solidFill>
                <a:latin typeface="Times" charset="0"/>
                <a:cs typeface="Times" charset="0"/>
              </a:rPr>
              <a:t>Índice</a:t>
            </a:r>
          </a:p>
        </p:txBody>
      </p:sp>
      <p:sp>
        <p:nvSpPr>
          <p:cNvPr id="22530" name="Rectángulo 3"/>
          <p:cNvSpPr>
            <a:spLocks noChangeArrowheads="1"/>
          </p:cNvSpPr>
          <p:nvPr/>
        </p:nvSpPr>
        <p:spPr bwMode="auto">
          <a:xfrm>
            <a:off x="895350" y="1649413"/>
            <a:ext cx="8882063" cy="3554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s-ES" sz="2500" dirty="0">
                <a:latin typeface="Times" charset="0"/>
                <a:cs typeface="Times" charset="0"/>
              </a:rPr>
              <a:t>1. </a:t>
            </a:r>
            <a:r>
              <a:rPr lang="es-ES" sz="2500" dirty="0" smtClean="0">
                <a:latin typeface="Times" charset="0"/>
                <a:cs typeface="Times" charset="0"/>
              </a:rPr>
              <a:t> </a:t>
            </a:r>
            <a:r>
              <a:rPr lang="es-ES" sz="2000" dirty="0" smtClean="0">
                <a:latin typeface="Times" charset="0"/>
                <a:cs typeface="Times" charset="0"/>
              </a:rPr>
              <a:t>Introducción…………………………………………………..3</a:t>
            </a:r>
          </a:p>
          <a:p>
            <a:r>
              <a:rPr lang="es-ES" sz="2000" dirty="0">
                <a:latin typeface="Times" charset="0"/>
                <a:cs typeface="Times" charset="0"/>
              </a:rPr>
              <a:t>	</a:t>
            </a:r>
          </a:p>
          <a:p>
            <a:pPr marL="342900" indent="-342900">
              <a:buAutoNum type="arabicPeriod" startAt="2"/>
            </a:pPr>
            <a:r>
              <a:rPr lang="es-ES" sz="2000" dirty="0" smtClean="0">
                <a:latin typeface="Times" charset="0"/>
                <a:cs typeface="Times" charset="0"/>
              </a:rPr>
              <a:t>Desglose de datos ……………………………………………..6</a:t>
            </a:r>
          </a:p>
          <a:p>
            <a:r>
              <a:rPr lang="es-ES" sz="2000" dirty="0" smtClean="0">
                <a:latin typeface="Times" charset="0"/>
                <a:cs typeface="Times" charset="0"/>
              </a:rPr>
              <a:t>	2.1. Número y tipo de notificaciones</a:t>
            </a:r>
          </a:p>
          <a:p>
            <a:r>
              <a:rPr lang="es-ES" sz="2000" dirty="0" smtClean="0">
                <a:latin typeface="Times" charset="0"/>
                <a:cs typeface="Times" charset="0"/>
              </a:rPr>
              <a:t>	2.2. Notificaciones por canal</a:t>
            </a:r>
          </a:p>
          <a:p>
            <a:r>
              <a:rPr lang="es-ES" sz="2000" dirty="0" smtClean="0">
                <a:latin typeface="Times" charset="0"/>
                <a:cs typeface="Times" charset="0"/>
              </a:rPr>
              <a:t>	2.3. Telemadrid. Notificaciones atendiendo a su naturaleza</a:t>
            </a:r>
          </a:p>
          <a:p>
            <a:r>
              <a:rPr lang="es-ES" sz="2000" dirty="0" smtClean="0">
                <a:latin typeface="Times" charset="0"/>
                <a:cs typeface="Times" charset="0"/>
              </a:rPr>
              <a:t>        2.4   La Otra. Notificaciones atendiendo a su naturaleza</a:t>
            </a:r>
          </a:p>
          <a:p>
            <a:r>
              <a:rPr lang="es-ES" sz="2000" dirty="0" smtClean="0">
                <a:latin typeface="Times" charset="0"/>
                <a:cs typeface="Times" charset="0"/>
              </a:rPr>
              <a:t>        2.5   Onda Madrid. Notificaciones atendiendo a su naturaleza</a:t>
            </a:r>
          </a:p>
          <a:p>
            <a:r>
              <a:rPr lang="es-ES" sz="2000" dirty="0" smtClean="0">
                <a:latin typeface="Times" charset="0"/>
                <a:cs typeface="Times" charset="0"/>
              </a:rPr>
              <a:t>        2.6   Telemadrid.es Notificaciones atendiendo a su naturaleza</a:t>
            </a:r>
          </a:p>
          <a:p>
            <a:r>
              <a:rPr lang="es-ES" sz="2000" dirty="0" smtClean="0">
                <a:latin typeface="Times" charset="0"/>
                <a:cs typeface="Times" charset="0"/>
              </a:rPr>
              <a:t>        2.7   Distribución por género y edad.</a:t>
            </a:r>
          </a:p>
          <a:p>
            <a:r>
              <a:rPr lang="es-ES" sz="2000" dirty="0" smtClean="0">
                <a:latin typeface="Times" charset="0"/>
                <a:cs typeface="Times" charset="0"/>
              </a:rPr>
              <a:t>         </a:t>
            </a:r>
            <a:endParaRPr lang="es-ES" sz="2000" dirty="0">
              <a:latin typeface="Times" charset="0"/>
              <a:cs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CuadroTexto 1"/>
          <p:cNvSpPr txBox="1">
            <a:spLocks noChangeArrowheads="1"/>
          </p:cNvSpPr>
          <p:nvPr/>
        </p:nvSpPr>
        <p:spPr bwMode="auto">
          <a:xfrm>
            <a:off x="3112071" y="2723879"/>
            <a:ext cx="4983361" cy="530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5000"/>
              </a:lnSpc>
            </a:pPr>
            <a:r>
              <a:rPr lang="es-ES" sz="3000" b="1" dirty="0" smtClean="0">
                <a:solidFill>
                  <a:srgbClr val="00B050"/>
                </a:solidFill>
                <a:latin typeface="Times" charset="0"/>
                <a:cs typeface="Times" charset="0"/>
              </a:rPr>
              <a:t>1. Introducción</a:t>
            </a:r>
            <a:endParaRPr lang="es-ES" sz="3000" b="1" dirty="0">
              <a:solidFill>
                <a:srgbClr val="00B050"/>
              </a:solidFill>
              <a:latin typeface="Times" charset="0"/>
              <a:cs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CuadroTexto 6"/>
          <p:cNvSpPr txBox="1">
            <a:spLocks noChangeArrowheads="1"/>
          </p:cNvSpPr>
          <p:nvPr/>
        </p:nvSpPr>
        <p:spPr bwMode="auto">
          <a:xfrm>
            <a:off x="447775" y="1538957"/>
            <a:ext cx="8856984" cy="289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s-ES" sz="1400" dirty="0" smtClean="0">
                <a:solidFill>
                  <a:srgbClr val="2E2E2D"/>
                </a:solidFill>
                <a:latin typeface="Times" charset="0"/>
                <a:cs typeface="Times" charset="0"/>
              </a:rPr>
              <a:t>Este informa se corresponde con el segundo trimestre de 2023. </a:t>
            </a:r>
            <a:endParaRPr lang="es-ES" sz="1400" dirty="0">
              <a:solidFill>
                <a:srgbClr val="2E2E2D"/>
              </a:solidFill>
              <a:latin typeface="Times" charset="0"/>
              <a:cs typeface="Times" charset="0"/>
            </a:endParaRPr>
          </a:p>
          <a:p>
            <a:pPr eaLnBrk="1" hangingPunct="1"/>
            <a:endParaRPr lang="es-ES" sz="1400" dirty="0" smtClean="0">
              <a:solidFill>
                <a:srgbClr val="2E2E2D"/>
              </a:solidFill>
              <a:latin typeface="Times" charset="0"/>
              <a:cs typeface="Times" charset="0"/>
            </a:endParaRPr>
          </a:p>
          <a:p>
            <a:pPr eaLnBrk="1" hangingPunct="1"/>
            <a:r>
              <a:rPr lang="es-ES" sz="1400" dirty="0" smtClean="0">
                <a:solidFill>
                  <a:srgbClr val="2E2E2D"/>
                </a:solidFill>
                <a:latin typeface="Times" charset="0"/>
                <a:cs typeface="Times" charset="0"/>
              </a:rPr>
              <a:t>Los canales de participación al servicio a los telespectadores, radioyentes y usuarios de web son:</a:t>
            </a:r>
          </a:p>
          <a:p>
            <a:pPr eaLnBrk="1" hangingPunct="1"/>
            <a:endParaRPr lang="es-ES" sz="1400" dirty="0">
              <a:solidFill>
                <a:srgbClr val="2E2E2D"/>
              </a:solidFill>
              <a:latin typeface="Times" charset="0"/>
              <a:cs typeface="Times" charset="0"/>
            </a:endParaRPr>
          </a:p>
          <a:p>
            <a:pPr eaLnBrk="1" hangingPunct="1"/>
            <a:r>
              <a:rPr lang="es-ES" sz="1400" dirty="0" smtClean="0">
                <a:solidFill>
                  <a:srgbClr val="2E2E2D"/>
                </a:solidFill>
                <a:latin typeface="Times" charset="0"/>
                <a:cs typeface="Times" charset="0"/>
              </a:rPr>
              <a:t>Email </a:t>
            </a:r>
            <a:r>
              <a:rPr lang="es-ES" sz="1400" dirty="0" smtClean="0">
                <a:solidFill>
                  <a:srgbClr val="2E2E2D"/>
                </a:solidFill>
                <a:latin typeface="Times" charset="0"/>
                <a:cs typeface="Times" charset="0"/>
                <a:hlinkClick r:id="rId3"/>
              </a:rPr>
              <a:t>participa@Telemadrid.es</a:t>
            </a:r>
            <a:endParaRPr lang="es-ES" sz="1400" dirty="0" smtClean="0">
              <a:solidFill>
                <a:srgbClr val="2E2E2D"/>
              </a:solidFill>
              <a:latin typeface="Times" charset="0"/>
              <a:cs typeface="Times" charset="0"/>
            </a:endParaRPr>
          </a:p>
          <a:p>
            <a:pPr eaLnBrk="1" hangingPunct="1"/>
            <a:r>
              <a:rPr lang="es-ES" sz="1400" dirty="0" smtClean="0">
                <a:solidFill>
                  <a:srgbClr val="2E2E2D"/>
                </a:solidFill>
                <a:latin typeface="Times" charset="0"/>
                <a:cs typeface="Times" charset="0"/>
              </a:rPr>
              <a:t>Web   </a:t>
            </a:r>
            <a:r>
              <a:rPr lang="es-ES" sz="1400" dirty="0" smtClean="0">
                <a:solidFill>
                  <a:srgbClr val="2E2E2D"/>
                </a:solidFill>
                <a:latin typeface="Times" charset="0"/>
                <a:cs typeface="Times" charset="0"/>
                <a:hlinkClick r:id="rId4"/>
              </a:rPr>
              <a:t>http://contacto.telemadrid.es/formulario/</a:t>
            </a:r>
            <a:endParaRPr lang="es-ES" sz="1400" dirty="0" smtClean="0">
              <a:solidFill>
                <a:srgbClr val="2E2E2D"/>
              </a:solidFill>
              <a:latin typeface="Times" charset="0"/>
              <a:cs typeface="Times" charset="0"/>
            </a:endParaRPr>
          </a:p>
          <a:p>
            <a:pPr eaLnBrk="1" hangingPunct="1"/>
            <a:r>
              <a:rPr lang="es-ES" sz="1400" dirty="0" smtClean="0">
                <a:solidFill>
                  <a:srgbClr val="2E2E2D"/>
                </a:solidFill>
                <a:latin typeface="Times" charset="0"/>
                <a:cs typeface="Times" charset="0"/>
              </a:rPr>
              <a:t>Otros: dirección de correo, teléfono, derivación de otros departamentos….</a:t>
            </a:r>
          </a:p>
          <a:p>
            <a:pPr eaLnBrk="1" hangingPunct="1"/>
            <a:endParaRPr lang="es-ES" sz="1400" dirty="0">
              <a:solidFill>
                <a:srgbClr val="2E2E2D"/>
              </a:solidFill>
              <a:latin typeface="Times" charset="0"/>
              <a:cs typeface="Times" charset="0"/>
            </a:endParaRPr>
          </a:p>
          <a:p>
            <a:pPr eaLnBrk="1" hangingPunct="1"/>
            <a:endParaRPr lang="es-ES" sz="1400" dirty="0" smtClean="0">
              <a:solidFill>
                <a:srgbClr val="2E2E2D"/>
              </a:solidFill>
              <a:latin typeface="Times" charset="0"/>
              <a:cs typeface="Times" charset="0"/>
            </a:endParaRPr>
          </a:p>
          <a:p>
            <a:pPr eaLnBrk="1" hangingPunct="1"/>
            <a:r>
              <a:rPr lang="es-ES" sz="1400" dirty="0" smtClean="0">
                <a:solidFill>
                  <a:srgbClr val="2E2E2D"/>
                </a:solidFill>
                <a:latin typeface="Times" charset="0"/>
                <a:cs typeface="Times" charset="0"/>
              </a:rPr>
              <a:t>Se han recibido un total de </a:t>
            </a:r>
            <a:r>
              <a:rPr lang="es-ES" sz="1400" b="1" dirty="0" smtClean="0">
                <a:solidFill>
                  <a:srgbClr val="2E2E2D"/>
                </a:solidFill>
                <a:latin typeface="Times" charset="0"/>
                <a:cs typeface="Times" charset="0"/>
              </a:rPr>
              <a:t>288 preguntas, quejas, sugerencias, aportaciones y </a:t>
            </a:r>
            <a:r>
              <a:rPr lang="es-ES" sz="1400" b="1" dirty="0" smtClean="0">
                <a:solidFill>
                  <a:srgbClr val="2E2E2D"/>
                </a:solidFill>
                <a:latin typeface="Times" charset="0"/>
                <a:cs typeface="Times" charset="0"/>
              </a:rPr>
              <a:t>consultas.  </a:t>
            </a:r>
            <a:r>
              <a:rPr lang="es-ES" sz="1400" b="1" dirty="0" smtClean="0">
                <a:solidFill>
                  <a:srgbClr val="2E2E2D"/>
                </a:solidFill>
                <a:latin typeface="Times" charset="0"/>
                <a:cs typeface="Times" charset="0"/>
              </a:rPr>
              <a:t>Cabe resaltar un aumento de las mismas el mes de mayo debido a la retrasmisiones de la Feria de San Isidro y que generó la subida de las interacciones.</a:t>
            </a:r>
            <a:endParaRPr lang="es-ES" sz="1400" b="1" dirty="0">
              <a:solidFill>
                <a:srgbClr val="2E2E2D"/>
              </a:solidFill>
              <a:latin typeface="Times" charset="0"/>
              <a:cs typeface="Times" charset="0"/>
            </a:endParaRPr>
          </a:p>
          <a:p>
            <a:pPr eaLnBrk="1" hangingPunct="1"/>
            <a:endParaRPr lang="es-ES" sz="1400" dirty="0">
              <a:solidFill>
                <a:srgbClr val="2E2E2D"/>
              </a:solidFill>
              <a:latin typeface="Times" charset="0"/>
              <a:cs typeface="Times" charset="0"/>
            </a:endParaRPr>
          </a:p>
        </p:txBody>
      </p:sp>
      <p:graphicFrame>
        <p:nvGraphicFramePr>
          <p:cNvPr id="6" name="Gráfico 5"/>
          <p:cNvGraphicFramePr/>
          <p:nvPr>
            <p:extLst>
              <p:ext uri="{D42A27DB-BD31-4B8C-83A1-F6EECF244321}">
                <p14:modId xmlns:p14="http://schemas.microsoft.com/office/powerpoint/2010/main" val="3485005379"/>
              </p:ext>
            </p:extLst>
          </p:nvPr>
        </p:nvGraphicFramePr>
        <p:xfrm>
          <a:off x="447775" y="4432057"/>
          <a:ext cx="8459423" cy="2589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ángulo 16"/>
          <p:cNvSpPr>
            <a:spLocks noChangeArrowheads="1"/>
          </p:cNvSpPr>
          <p:nvPr/>
        </p:nvSpPr>
        <p:spPr bwMode="auto">
          <a:xfrm>
            <a:off x="1095847" y="901105"/>
            <a:ext cx="9918750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s-ES" sz="2400" b="1" dirty="0" smtClean="0">
                <a:solidFill>
                  <a:srgbClr val="FF0000"/>
                </a:solidFill>
                <a:latin typeface="Calibri" panose="020F0502020204030204" pitchFamily="34" charset="0"/>
                <a:cs typeface="Times" charset="0"/>
              </a:rPr>
              <a:t>Porcentaje de notificaciones recibidas por canal</a:t>
            </a:r>
            <a:endParaRPr lang="es-ES" sz="2400" b="1" dirty="0">
              <a:solidFill>
                <a:srgbClr val="FF0000"/>
              </a:solidFill>
              <a:latin typeface="Calibri" panose="020F0502020204030204" pitchFamily="34" charset="0"/>
              <a:cs typeface="Times" charset="0"/>
            </a:endParaRPr>
          </a:p>
        </p:txBody>
      </p:sp>
      <p:graphicFrame>
        <p:nvGraphicFramePr>
          <p:cNvPr id="3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586240"/>
              </p:ext>
            </p:extLst>
          </p:nvPr>
        </p:nvGraphicFramePr>
        <p:xfrm>
          <a:off x="1095847" y="1837209"/>
          <a:ext cx="8064896" cy="4896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6631" name="CuadroTexto 8"/>
          <p:cNvSpPr txBox="1">
            <a:spLocks noChangeArrowheads="1"/>
          </p:cNvSpPr>
          <p:nvPr/>
        </p:nvSpPr>
        <p:spPr bwMode="auto">
          <a:xfrm>
            <a:off x="11266488" y="5611813"/>
            <a:ext cx="1841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8126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ángulo 7"/>
          <p:cNvSpPr>
            <a:spLocks noChangeArrowheads="1"/>
          </p:cNvSpPr>
          <p:nvPr/>
        </p:nvSpPr>
        <p:spPr bwMode="auto">
          <a:xfrm>
            <a:off x="1383879" y="1333152"/>
            <a:ext cx="8422109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s-ES" sz="2500" b="1" dirty="0" smtClean="0">
                <a:solidFill>
                  <a:srgbClr val="2E2E2D"/>
                </a:solidFill>
                <a:latin typeface="Times" charset="0"/>
                <a:cs typeface="Times" charset="0"/>
              </a:rPr>
              <a:t>Canal utilizado para comunicar</a:t>
            </a:r>
          </a:p>
        </p:txBody>
      </p:sp>
      <p:sp>
        <p:nvSpPr>
          <p:cNvPr id="24581" name="Rectángulo 7"/>
          <p:cNvSpPr>
            <a:spLocks noChangeArrowheads="1"/>
          </p:cNvSpPr>
          <p:nvPr/>
        </p:nvSpPr>
        <p:spPr bwMode="auto">
          <a:xfrm>
            <a:off x="1529266" y="1943652"/>
            <a:ext cx="8276722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s-ES" sz="2500" b="1" dirty="0" smtClean="0">
                <a:solidFill>
                  <a:srgbClr val="2E2E2D"/>
                </a:solidFill>
                <a:latin typeface="Times" charset="0"/>
                <a:cs typeface="Times" charset="0"/>
              </a:rPr>
              <a:t>Email </a:t>
            </a:r>
            <a:r>
              <a:rPr lang="es-ES" sz="2500" b="1" dirty="0" smtClean="0">
                <a:solidFill>
                  <a:srgbClr val="2E2E2D"/>
                </a:solidFill>
                <a:latin typeface="Times" charset="0"/>
                <a:cs typeface="Times" charset="0"/>
                <a:hlinkClick r:id="rId4"/>
              </a:rPr>
              <a:t>participa@telemadrid.es</a:t>
            </a:r>
            <a:r>
              <a:rPr lang="es-ES" sz="2500" b="1" dirty="0" smtClean="0">
                <a:solidFill>
                  <a:srgbClr val="2E2E2D"/>
                </a:solidFill>
                <a:latin typeface="Times" charset="0"/>
                <a:cs typeface="Times" charset="0"/>
              </a:rPr>
              <a:t>     </a:t>
            </a:r>
            <a:endParaRPr lang="es-ES" sz="2500" b="1" dirty="0">
              <a:solidFill>
                <a:srgbClr val="2E2E2D"/>
              </a:solidFill>
              <a:latin typeface="Times" charset="0"/>
              <a:cs typeface="Times" charset="0"/>
            </a:endParaRPr>
          </a:p>
        </p:txBody>
      </p:sp>
      <p:sp>
        <p:nvSpPr>
          <p:cNvPr id="20" name="Forma libre 19"/>
          <p:cNvSpPr/>
          <p:nvPr/>
        </p:nvSpPr>
        <p:spPr>
          <a:xfrm rot="18266599">
            <a:off x="794198" y="3159595"/>
            <a:ext cx="677863" cy="496887"/>
          </a:xfrm>
          <a:custGeom>
            <a:avLst/>
            <a:gdLst>
              <a:gd name="connsiteX0" fmla="*/ 0 w 381000"/>
              <a:gd name="connsiteY0" fmla="*/ 273050 h 279400"/>
              <a:gd name="connsiteX1" fmla="*/ 44450 w 381000"/>
              <a:gd name="connsiteY1" fmla="*/ 133350 h 279400"/>
              <a:gd name="connsiteX2" fmla="*/ 190500 w 381000"/>
              <a:gd name="connsiteY2" fmla="*/ 136525 h 279400"/>
              <a:gd name="connsiteX3" fmla="*/ 234950 w 381000"/>
              <a:gd name="connsiteY3" fmla="*/ 0 h 279400"/>
              <a:gd name="connsiteX4" fmla="*/ 381000 w 381000"/>
              <a:gd name="connsiteY4" fmla="*/ 3175 h 279400"/>
              <a:gd name="connsiteX5" fmla="*/ 288925 w 381000"/>
              <a:gd name="connsiteY5" fmla="*/ 279400 h 279400"/>
              <a:gd name="connsiteX6" fmla="*/ 0 w 381000"/>
              <a:gd name="connsiteY6" fmla="*/ 273050 h 27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1000" h="279400">
                <a:moveTo>
                  <a:pt x="0" y="273050"/>
                </a:moveTo>
                <a:lnTo>
                  <a:pt x="44450" y="133350"/>
                </a:lnTo>
                <a:lnTo>
                  <a:pt x="190500" y="136525"/>
                </a:lnTo>
                <a:lnTo>
                  <a:pt x="234950" y="0"/>
                </a:lnTo>
                <a:lnTo>
                  <a:pt x="381000" y="3175"/>
                </a:lnTo>
                <a:lnTo>
                  <a:pt x="288925" y="279400"/>
                </a:lnTo>
                <a:lnTo>
                  <a:pt x="0" y="273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24584" name="Rectángulo 7"/>
          <p:cNvSpPr>
            <a:spLocks noChangeArrowheads="1"/>
          </p:cNvSpPr>
          <p:nvPr/>
        </p:nvSpPr>
        <p:spPr bwMode="auto">
          <a:xfrm>
            <a:off x="1599903" y="2988009"/>
            <a:ext cx="8206085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s-ES" sz="2500" b="1" dirty="0" smtClean="0">
                <a:solidFill>
                  <a:srgbClr val="2E2E2D"/>
                </a:solidFill>
                <a:latin typeface="Times" charset="0"/>
                <a:cs typeface="Times" charset="0"/>
              </a:rPr>
              <a:t>Plataforma </a:t>
            </a:r>
            <a:r>
              <a:rPr lang="es-ES" sz="2500" b="1" dirty="0" smtClean="0">
                <a:solidFill>
                  <a:srgbClr val="2E2E2D"/>
                </a:solidFill>
                <a:latin typeface="Times" charset="0"/>
                <a:cs typeface="Times" charset="0"/>
                <a:hlinkClick r:id="rId5"/>
              </a:rPr>
              <a:t>http://contacto.telemadrid.es/formulario/</a:t>
            </a:r>
            <a:r>
              <a:rPr lang="es-ES" sz="2500" b="1" dirty="0" smtClean="0">
                <a:solidFill>
                  <a:srgbClr val="2E2E2D"/>
                </a:solidFill>
                <a:latin typeface="Times" charset="0"/>
                <a:cs typeface="Times" charset="0"/>
              </a:rPr>
              <a:t> </a:t>
            </a:r>
            <a:endParaRPr lang="es-ES" sz="2500" b="1" dirty="0">
              <a:solidFill>
                <a:srgbClr val="2E2E2D"/>
              </a:solidFill>
              <a:latin typeface="Times" charset="0"/>
              <a:cs typeface="Times" charset="0"/>
            </a:endParaRPr>
          </a:p>
        </p:txBody>
      </p:sp>
      <p:sp>
        <p:nvSpPr>
          <p:cNvPr id="15" name="Forma libre 14"/>
          <p:cNvSpPr/>
          <p:nvPr/>
        </p:nvSpPr>
        <p:spPr>
          <a:xfrm rot="18266599">
            <a:off x="794543" y="2114584"/>
            <a:ext cx="676275" cy="496887"/>
          </a:xfrm>
          <a:custGeom>
            <a:avLst/>
            <a:gdLst>
              <a:gd name="connsiteX0" fmla="*/ 0 w 381000"/>
              <a:gd name="connsiteY0" fmla="*/ 273050 h 279400"/>
              <a:gd name="connsiteX1" fmla="*/ 44450 w 381000"/>
              <a:gd name="connsiteY1" fmla="*/ 133350 h 279400"/>
              <a:gd name="connsiteX2" fmla="*/ 190500 w 381000"/>
              <a:gd name="connsiteY2" fmla="*/ 136525 h 279400"/>
              <a:gd name="connsiteX3" fmla="*/ 234950 w 381000"/>
              <a:gd name="connsiteY3" fmla="*/ 0 h 279400"/>
              <a:gd name="connsiteX4" fmla="*/ 381000 w 381000"/>
              <a:gd name="connsiteY4" fmla="*/ 3175 h 279400"/>
              <a:gd name="connsiteX5" fmla="*/ 288925 w 381000"/>
              <a:gd name="connsiteY5" fmla="*/ 279400 h 279400"/>
              <a:gd name="connsiteX6" fmla="*/ 0 w 381000"/>
              <a:gd name="connsiteY6" fmla="*/ 273050 h 27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1000" h="279400">
                <a:moveTo>
                  <a:pt x="0" y="273050"/>
                </a:moveTo>
                <a:lnTo>
                  <a:pt x="44450" y="133350"/>
                </a:lnTo>
                <a:lnTo>
                  <a:pt x="190500" y="136525"/>
                </a:lnTo>
                <a:lnTo>
                  <a:pt x="234950" y="0"/>
                </a:lnTo>
                <a:lnTo>
                  <a:pt x="381000" y="3175"/>
                </a:lnTo>
                <a:lnTo>
                  <a:pt x="288925" y="279400"/>
                </a:lnTo>
                <a:lnTo>
                  <a:pt x="0" y="273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rgbClr val="000000"/>
              </a:solidFill>
            </a:endParaRPr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6114417"/>
              </p:ext>
            </p:extLst>
          </p:nvPr>
        </p:nvGraphicFramePr>
        <p:xfrm>
          <a:off x="1959943" y="3999208"/>
          <a:ext cx="5760640" cy="31102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Hoja de cálculo" r:id="rId6" imgW="2028684" imgH="1095548" progId="Excel.Sheet.12">
                  <p:embed/>
                </p:oleObj>
              </mc:Choice>
              <mc:Fallback>
                <p:oleObj name="Hoja de cálculo" r:id="rId6" imgW="2028684" imgH="109554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959943" y="3999208"/>
                        <a:ext cx="5760640" cy="31102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227875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CuadroTexto 1"/>
          <p:cNvSpPr txBox="1">
            <a:spLocks noChangeArrowheads="1"/>
          </p:cNvSpPr>
          <p:nvPr/>
        </p:nvSpPr>
        <p:spPr bwMode="auto">
          <a:xfrm>
            <a:off x="2536007" y="2989337"/>
            <a:ext cx="4983361" cy="530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5000"/>
              </a:lnSpc>
            </a:pPr>
            <a:r>
              <a:rPr lang="es-ES" sz="3000" b="1" dirty="0" smtClean="0">
                <a:solidFill>
                  <a:srgbClr val="00B050"/>
                </a:solidFill>
                <a:latin typeface="Times" charset="0"/>
                <a:cs typeface="Times" charset="0"/>
              </a:rPr>
              <a:t>2. Desglose de datos</a:t>
            </a:r>
            <a:endParaRPr lang="es-ES" sz="3000" b="1" dirty="0">
              <a:solidFill>
                <a:srgbClr val="00B050"/>
              </a:solidFill>
              <a:latin typeface="Times" charset="0"/>
              <a:cs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65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ángulo 8"/>
          <p:cNvSpPr>
            <a:spLocks noChangeArrowheads="1"/>
          </p:cNvSpPr>
          <p:nvPr/>
        </p:nvSpPr>
        <p:spPr bwMode="auto">
          <a:xfrm>
            <a:off x="895350" y="1849438"/>
            <a:ext cx="8910638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s-ES" sz="1220" dirty="0" smtClean="0">
                <a:solidFill>
                  <a:srgbClr val="2E2E2D"/>
                </a:solidFill>
                <a:latin typeface="Times" charset="0"/>
                <a:cs typeface="Times" charset="0"/>
              </a:rPr>
              <a:t>Atendiendo</a:t>
            </a:r>
            <a:r>
              <a:rPr lang="es-ES" sz="1200" dirty="0" smtClean="0">
                <a:solidFill>
                  <a:srgbClr val="2E2E2D"/>
                </a:solidFill>
                <a:latin typeface="Times" charset="0"/>
                <a:cs typeface="Times" charset="0"/>
              </a:rPr>
              <a:t> a la naturaleza de las notificaciones se distribuyen de la siguiente forma:</a:t>
            </a:r>
          </a:p>
          <a:p>
            <a:endParaRPr lang="es-ES" sz="1320" dirty="0">
              <a:solidFill>
                <a:srgbClr val="2E2E2D"/>
              </a:solidFill>
              <a:latin typeface="Times" charset="0"/>
              <a:cs typeface="Times" charset="0"/>
            </a:endParaRPr>
          </a:p>
          <a:p>
            <a:endParaRPr lang="es-ES" sz="1200" dirty="0" smtClean="0">
              <a:solidFill>
                <a:srgbClr val="2E2E2D"/>
              </a:solidFill>
              <a:latin typeface="Times" charset="0"/>
              <a:cs typeface="Times" charset="0"/>
            </a:endParaRPr>
          </a:p>
          <a:p>
            <a:endParaRPr lang="es-ES" sz="1200" dirty="0">
              <a:solidFill>
                <a:srgbClr val="2E2E2D"/>
              </a:solidFill>
              <a:latin typeface="Times" charset="0"/>
              <a:cs typeface="Times" charset="0"/>
            </a:endParaRPr>
          </a:p>
          <a:p>
            <a:endParaRPr lang="es-ES" sz="1200" dirty="0" smtClean="0">
              <a:solidFill>
                <a:srgbClr val="2E2E2D"/>
              </a:solidFill>
              <a:latin typeface="Times" charset="0"/>
              <a:cs typeface="Times" charset="0"/>
            </a:endParaRPr>
          </a:p>
          <a:p>
            <a:endParaRPr lang="es-ES" sz="1200" dirty="0">
              <a:solidFill>
                <a:srgbClr val="2E2E2D"/>
              </a:solidFill>
              <a:latin typeface="Times" charset="0"/>
              <a:cs typeface="Times" charset="0"/>
            </a:endParaRPr>
          </a:p>
          <a:p>
            <a:endParaRPr lang="es-ES" sz="1200" dirty="0" smtClean="0">
              <a:solidFill>
                <a:srgbClr val="2E2E2D"/>
              </a:solidFill>
              <a:latin typeface="Times" charset="0"/>
              <a:cs typeface="Times" charset="0"/>
            </a:endParaRPr>
          </a:p>
          <a:p>
            <a:endParaRPr lang="es-ES" sz="1200" dirty="0">
              <a:solidFill>
                <a:srgbClr val="2E2E2D"/>
              </a:solidFill>
              <a:latin typeface="Times" charset="0"/>
              <a:cs typeface="Times" charset="0"/>
            </a:endParaRPr>
          </a:p>
          <a:p>
            <a:endParaRPr lang="es-ES" sz="1200" dirty="0" smtClean="0">
              <a:solidFill>
                <a:srgbClr val="2E2E2D"/>
              </a:solidFill>
              <a:latin typeface="Times" charset="0"/>
              <a:cs typeface="Times" charset="0"/>
            </a:endParaRPr>
          </a:p>
          <a:p>
            <a:endParaRPr lang="es-ES" sz="1200" dirty="0">
              <a:solidFill>
                <a:srgbClr val="2E2E2D"/>
              </a:solidFill>
              <a:latin typeface="Times" charset="0"/>
              <a:cs typeface="Times" charset="0"/>
            </a:endParaRPr>
          </a:p>
          <a:p>
            <a:endParaRPr lang="es-ES" sz="1200" dirty="0" smtClean="0">
              <a:solidFill>
                <a:srgbClr val="2E2E2D"/>
              </a:solidFill>
              <a:latin typeface="Times" charset="0"/>
              <a:cs typeface="Times" charset="0"/>
            </a:endParaRPr>
          </a:p>
          <a:p>
            <a:endParaRPr lang="es-ES" sz="1200" dirty="0">
              <a:solidFill>
                <a:srgbClr val="2E2E2D"/>
              </a:solidFill>
              <a:latin typeface="Times" charset="0"/>
              <a:cs typeface="Times" charset="0"/>
            </a:endParaRPr>
          </a:p>
          <a:p>
            <a:endParaRPr lang="es-ES" sz="1200" dirty="0" smtClean="0">
              <a:solidFill>
                <a:srgbClr val="2E2E2D"/>
              </a:solidFill>
              <a:latin typeface="Times" charset="0"/>
              <a:cs typeface="Times" charset="0"/>
            </a:endParaRPr>
          </a:p>
          <a:p>
            <a:endParaRPr lang="es-ES" sz="1200" dirty="0">
              <a:solidFill>
                <a:srgbClr val="2E2E2D"/>
              </a:solidFill>
              <a:latin typeface="Times" charset="0"/>
              <a:cs typeface="Times" charset="0"/>
            </a:endParaRPr>
          </a:p>
          <a:p>
            <a:endParaRPr lang="es-ES" sz="1200" dirty="0" smtClean="0">
              <a:solidFill>
                <a:srgbClr val="2E2E2D"/>
              </a:solidFill>
              <a:latin typeface="Times" charset="0"/>
              <a:cs typeface="Times" charset="0"/>
            </a:endParaRPr>
          </a:p>
          <a:p>
            <a:endParaRPr lang="es-ES" sz="1200" dirty="0">
              <a:solidFill>
                <a:srgbClr val="2E2E2D"/>
              </a:solidFill>
              <a:latin typeface="Times" charset="0"/>
              <a:cs typeface="Times" charset="0"/>
            </a:endParaRPr>
          </a:p>
          <a:p>
            <a:endParaRPr lang="es-ES" sz="1200" dirty="0" smtClean="0">
              <a:solidFill>
                <a:srgbClr val="2E2E2D"/>
              </a:solidFill>
              <a:latin typeface="Times" charset="0"/>
              <a:cs typeface="Times" charset="0"/>
            </a:endParaRPr>
          </a:p>
          <a:p>
            <a:endParaRPr lang="es-ES" sz="1200" dirty="0">
              <a:solidFill>
                <a:srgbClr val="2E2E2D"/>
              </a:solidFill>
              <a:latin typeface="Times" charset="0"/>
              <a:cs typeface="Times" charset="0"/>
            </a:endParaRPr>
          </a:p>
          <a:p>
            <a:endParaRPr lang="es-ES" sz="1200" dirty="0" smtClean="0">
              <a:solidFill>
                <a:srgbClr val="2E2E2D"/>
              </a:solidFill>
              <a:latin typeface="Times" charset="0"/>
              <a:cs typeface="Times" charset="0"/>
            </a:endParaRPr>
          </a:p>
          <a:p>
            <a:endParaRPr lang="es-ES" sz="1200" dirty="0">
              <a:solidFill>
                <a:srgbClr val="2E2E2D"/>
              </a:solidFill>
              <a:latin typeface="Times" charset="0"/>
              <a:cs typeface="Times" charset="0"/>
            </a:endParaRPr>
          </a:p>
          <a:p>
            <a:endParaRPr lang="es-ES" sz="1200" dirty="0" smtClean="0">
              <a:solidFill>
                <a:srgbClr val="2E2E2D"/>
              </a:solidFill>
              <a:latin typeface="Times" charset="0"/>
              <a:cs typeface="Times" charset="0"/>
            </a:endParaRPr>
          </a:p>
          <a:p>
            <a:endParaRPr lang="es-ES" sz="1200" dirty="0">
              <a:solidFill>
                <a:srgbClr val="2E2E2D"/>
              </a:solidFill>
              <a:latin typeface="Times" charset="0"/>
              <a:cs typeface="Times" charset="0"/>
            </a:endParaRPr>
          </a:p>
          <a:p>
            <a:endParaRPr lang="es-ES" sz="1200" dirty="0" smtClean="0">
              <a:solidFill>
                <a:srgbClr val="2E2E2D"/>
              </a:solidFill>
              <a:latin typeface="Times" charset="0"/>
              <a:cs typeface="Times" charset="0"/>
            </a:endParaRPr>
          </a:p>
          <a:p>
            <a:endParaRPr lang="es-ES" sz="1200" dirty="0">
              <a:solidFill>
                <a:srgbClr val="2E2E2D"/>
              </a:solidFill>
              <a:latin typeface="Times" charset="0"/>
              <a:cs typeface="Times" charset="0"/>
            </a:endParaRPr>
          </a:p>
          <a:p>
            <a:endParaRPr lang="es-ES" sz="1200" dirty="0" smtClean="0">
              <a:solidFill>
                <a:srgbClr val="2E2E2D"/>
              </a:solidFill>
              <a:latin typeface="Times" charset="0"/>
              <a:cs typeface="Times" charset="0"/>
            </a:endParaRPr>
          </a:p>
          <a:p>
            <a:endParaRPr lang="es-ES" sz="1200" dirty="0">
              <a:solidFill>
                <a:srgbClr val="2E2E2D"/>
              </a:solidFill>
              <a:latin typeface="Times" charset="0"/>
              <a:cs typeface="Times" charset="0"/>
            </a:endParaRPr>
          </a:p>
          <a:p>
            <a:endParaRPr lang="es-ES" sz="1200" dirty="0">
              <a:solidFill>
                <a:srgbClr val="2E2E2D"/>
              </a:solidFill>
              <a:latin typeface="Times" charset="0"/>
              <a:cs typeface="Times" charset="0"/>
            </a:endParaRPr>
          </a:p>
        </p:txBody>
      </p:sp>
      <p:sp>
        <p:nvSpPr>
          <p:cNvPr id="6" name="Rectángulo 1"/>
          <p:cNvSpPr>
            <a:spLocks noChangeArrowheads="1"/>
          </p:cNvSpPr>
          <p:nvPr/>
        </p:nvSpPr>
        <p:spPr bwMode="auto">
          <a:xfrm>
            <a:off x="895350" y="960438"/>
            <a:ext cx="8910638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s-ES" sz="2500" b="1" dirty="0" smtClean="0">
                <a:solidFill>
                  <a:srgbClr val="00B050"/>
                </a:solidFill>
                <a:latin typeface="Times" charset="0"/>
                <a:cs typeface="Times" charset="0"/>
              </a:rPr>
              <a:t>2. 1 Número y tipo de notificaciones</a:t>
            </a:r>
            <a:endParaRPr lang="es-ES" sz="2500" b="1" dirty="0">
              <a:solidFill>
                <a:srgbClr val="00B050"/>
              </a:solidFill>
              <a:latin typeface="Times" charset="0"/>
              <a:cs typeface="Times" charset="0"/>
            </a:endParaRPr>
          </a:p>
        </p:txBody>
      </p:sp>
      <p:graphicFrame>
        <p:nvGraphicFramePr>
          <p:cNvPr id="4" name="Gráfico 3"/>
          <p:cNvGraphicFramePr/>
          <p:nvPr>
            <p:extLst>
              <p:ext uri="{D42A27DB-BD31-4B8C-83A1-F6EECF244321}">
                <p14:modId xmlns:p14="http://schemas.microsoft.com/office/powerpoint/2010/main" val="4151248845"/>
              </p:ext>
            </p:extLst>
          </p:nvPr>
        </p:nvGraphicFramePr>
        <p:xfrm>
          <a:off x="807815" y="2485280"/>
          <a:ext cx="8998173" cy="44424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CuadroTexto 8"/>
          <p:cNvSpPr txBox="1">
            <a:spLocks noChangeArrowheads="1"/>
          </p:cNvSpPr>
          <p:nvPr/>
        </p:nvSpPr>
        <p:spPr bwMode="auto">
          <a:xfrm>
            <a:off x="290513" y="6881813"/>
            <a:ext cx="99631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s-ES" sz="1200" dirty="0">
                <a:solidFill>
                  <a:srgbClr val="2E2E2D"/>
                </a:solidFill>
                <a:latin typeface="Times" charset="0"/>
                <a:cs typeface="Times" charset="0"/>
              </a:rPr>
              <a:t>01</a:t>
            </a:r>
          </a:p>
        </p:txBody>
      </p:sp>
      <p:graphicFrame>
        <p:nvGraphicFramePr>
          <p:cNvPr id="2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7730122"/>
              </p:ext>
            </p:extLst>
          </p:nvPr>
        </p:nvGraphicFramePr>
        <p:xfrm>
          <a:off x="532605" y="2109788"/>
          <a:ext cx="9420226" cy="4316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6631" name="CuadroTexto 8"/>
          <p:cNvSpPr txBox="1">
            <a:spLocks noChangeArrowheads="1"/>
          </p:cNvSpPr>
          <p:nvPr/>
        </p:nvSpPr>
        <p:spPr bwMode="auto">
          <a:xfrm>
            <a:off x="11266488" y="5611813"/>
            <a:ext cx="1841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endParaRPr lang="es-ES"/>
          </a:p>
        </p:txBody>
      </p:sp>
      <p:sp>
        <p:nvSpPr>
          <p:cNvPr id="4" name="Rectángulo 3"/>
          <p:cNvSpPr/>
          <p:nvPr/>
        </p:nvSpPr>
        <p:spPr>
          <a:xfrm>
            <a:off x="735807" y="1117129"/>
            <a:ext cx="67739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 smtClean="0">
                <a:solidFill>
                  <a:srgbClr val="00B050"/>
                </a:solidFill>
                <a:latin typeface="Times" charset="0"/>
                <a:cs typeface="Times" charset="0"/>
              </a:rPr>
              <a:t>Datos globales desglosados por tipo de notificación </a:t>
            </a:r>
          </a:p>
          <a:p>
            <a:endParaRPr lang="es-ES" sz="2400" b="1" dirty="0">
              <a:solidFill>
                <a:schemeClr val="accent2"/>
              </a:solidFill>
              <a:latin typeface="Times" charset="0"/>
              <a:cs typeface="Times" charset="0"/>
            </a:endParaRPr>
          </a:p>
          <a:p>
            <a:endParaRPr lang="es-ES" sz="2400" b="1" dirty="0" smtClean="0">
              <a:solidFill>
                <a:schemeClr val="accent2"/>
              </a:solidFill>
              <a:latin typeface="Times" charset="0"/>
              <a:cs typeface="Times" charset="0"/>
            </a:endParaRPr>
          </a:p>
          <a:p>
            <a:endParaRPr lang="es-ES" sz="2400" b="1" dirty="0" smtClean="0">
              <a:solidFill>
                <a:schemeClr val="accent2"/>
              </a:solidFill>
              <a:latin typeface="Times" charset="0"/>
              <a:cs typeface="Times" charset="0"/>
            </a:endParaRPr>
          </a:p>
          <a:p>
            <a:endParaRPr lang="es-ES" sz="2400" b="1" dirty="0">
              <a:solidFill>
                <a:schemeClr val="accent2"/>
              </a:solidFill>
              <a:latin typeface="Times" charset="0"/>
              <a:cs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98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1880295"/>
              </p:ext>
            </p:extLst>
          </p:nvPr>
        </p:nvGraphicFramePr>
        <p:xfrm>
          <a:off x="1743920" y="1765201"/>
          <a:ext cx="8200180" cy="51166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Rectángulo 3"/>
          <p:cNvSpPr/>
          <p:nvPr/>
        </p:nvSpPr>
        <p:spPr>
          <a:xfrm>
            <a:off x="1743920" y="613073"/>
            <a:ext cx="55146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00B050"/>
                </a:solidFill>
                <a:latin typeface="Times" charset="0"/>
                <a:cs typeface="Times" charset="0"/>
              </a:rPr>
              <a:t>2.2 Notificaciones por marca</a:t>
            </a:r>
            <a:endParaRPr lang="es-ES" sz="2800" b="1" dirty="0">
              <a:solidFill>
                <a:srgbClr val="00B050"/>
              </a:solidFill>
              <a:latin typeface="Times" charset="0"/>
              <a:cs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1767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ángulo 16"/>
          <p:cNvSpPr>
            <a:spLocks noChangeArrowheads="1"/>
          </p:cNvSpPr>
          <p:nvPr/>
        </p:nvSpPr>
        <p:spPr bwMode="auto">
          <a:xfrm>
            <a:off x="895350" y="960438"/>
            <a:ext cx="891063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s-ES" sz="28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2.3 </a:t>
            </a:r>
            <a:r>
              <a:rPr lang="es-ES" sz="2800" b="1" dirty="0">
                <a:solidFill>
                  <a:srgbClr val="00B050"/>
                </a:solidFill>
                <a:latin typeface="Calibri" panose="020F0502020204030204" pitchFamily="34" charset="0"/>
              </a:rPr>
              <a:t>.TELEMADRID  Número de Comunicaciones recibidas atendiendo a su </a:t>
            </a:r>
            <a:r>
              <a:rPr lang="es-ES" sz="28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naturaleza</a:t>
            </a:r>
            <a:endParaRPr lang="es-ES" sz="2800" b="1" dirty="0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2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2950780"/>
              </p:ext>
            </p:extLst>
          </p:nvPr>
        </p:nvGraphicFramePr>
        <p:xfrm>
          <a:off x="1095847" y="2608281"/>
          <a:ext cx="8568952" cy="42735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631" name="CuadroTexto 8"/>
          <p:cNvSpPr txBox="1">
            <a:spLocks noChangeArrowheads="1"/>
          </p:cNvSpPr>
          <p:nvPr/>
        </p:nvSpPr>
        <p:spPr bwMode="auto">
          <a:xfrm>
            <a:off x="11266488" y="5611813"/>
            <a:ext cx="1841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9471096"/>
              </p:ext>
            </p:extLst>
          </p:nvPr>
        </p:nvGraphicFramePr>
        <p:xfrm>
          <a:off x="977899" y="1981225"/>
          <a:ext cx="8758907" cy="4680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631" name="CuadroTexto 8"/>
          <p:cNvSpPr txBox="1">
            <a:spLocks noChangeArrowheads="1"/>
          </p:cNvSpPr>
          <p:nvPr/>
        </p:nvSpPr>
        <p:spPr bwMode="auto">
          <a:xfrm>
            <a:off x="11266488" y="5611813"/>
            <a:ext cx="1841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endParaRPr lang="es-ES"/>
          </a:p>
        </p:txBody>
      </p:sp>
      <p:sp>
        <p:nvSpPr>
          <p:cNvPr id="4" name="Rectángulo 3"/>
          <p:cNvSpPr/>
          <p:nvPr/>
        </p:nvSpPr>
        <p:spPr>
          <a:xfrm>
            <a:off x="1311871" y="901105"/>
            <a:ext cx="67034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es-ES" sz="24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2.4 </a:t>
            </a:r>
            <a:r>
              <a:rPr lang="es-ES" sz="2400" b="1" dirty="0">
                <a:solidFill>
                  <a:srgbClr val="00B050"/>
                </a:solidFill>
                <a:latin typeface="Calibri" panose="020F0502020204030204" pitchFamily="34" charset="0"/>
              </a:rPr>
              <a:t>.LA OTRA  Número de Comunicaciones recibidas  atendiendo a su naturaleza</a:t>
            </a:r>
          </a:p>
        </p:txBody>
      </p:sp>
    </p:spTree>
    <p:extLst>
      <p:ext uri="{BB962C8B-B14F-4D97-AF65-F5344CB8AC3E}">
        <p14:creationId xmlns:p14="http://schemas.microsoft.com/office/powerpoint/2010/main" val="354191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4571635"/>
              </p:ext>
            </p:extLst>
          </p:nvPr>
        </p:nvGraphicFramePr>
        <p:xfrm>
          <a:off x="977899" y="1621185"/>
          <a:ext cx="8614891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6631" name="CuadroTexto 8"/>
          <p:cNvSpPr txBox="1">
            <a:spLocks noChangeArrowheads="1"/>
          </p:cNvSpPr>
          <p:nvPr/>
        </p:nvSpPr>
        <p:spPr bwMode="auto">
          <a:xfrm>
            <a:off x="11266488" y="5611813"/>
            <a:ext cx="1841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endParaRPr lang="es-ES"/>
          </a:p>
        </p:txBody>
      </p:sp>
      <p:sp>
        <p:nvSpPr>
          <p:cNvPr id="4" name="Rectángulo 3"/>
          <p:cNvSpPr/>
          <p:nvPr/>
        </p:nvSpPr>
        <p:spPr>
          <a:xfrm>
            <a:off x="1527894" y="613073"/>
            <a:ext cx="806489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00B050"/>
                </a:solidFill>
              </a:rPr>
              <a:t>2.5.ONDA MADRID  Número de Comunicaciones recibidas atendiendo a su naturaleza</a:t>
            </a:r>
          </a:p>
        </p:txBody>
      </p:sp>
    </p:spTree>
    <p:extLst>
      <p:ext uri="{BB962C8B-B14F-4D97-AF65-F5344CB8AC3E}">
        <p14:creationId xmlns:p14="http://schemas.microsoft.com/office/powerpoint/2010/main" val="50127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/>
          <p:cNvGraphicFramePr/>
          <p:nvPr>
            <p:extLst>
              <p:ext uri="{D42A27DB-BD31-4B8C-83A1-F6EECF244321}">
                <p14:modId xmlns:p14="http://schemas.microsoft.com/office/powerpoint/2010/main" val="685313497"/>
              </p:ext>
            </p:extLst>
          </p:nvPr>
        </p:nvGraphicFramePr>
        <p:xfrm>
          <a:off x="1023839" y="1549177"/>
          <a:ext cx="8623361" cy="4674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ángulo 6"/>
          <p:cNvSpPr/>
          <p:nvPr/>
        </p:nvSpPr>
        <p:spPr>
          <a:xfrm>
            <a:off x="1599903" y="685081"/>
            <a:ext cx="804729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00B050"/>
                </a:solidFill>
              </a:rPr>
              <a:t>2.6 .TELEMADRID.ES  Número de </a:t>
            </a:r>
            <a:r>
              <a:rPr lang="es-ES" b="1" dirty="0" smtClean="0">
                <a:solidFill>
                  <a:srgbClr val="00B050"/>
                </a:solidFill>
              </a:rPr>
              <a:t> Comunicaciones </a:t>
            </a:r>
            <a:r>
              <a:rPr lang="es-ES" b="1" dirty="0">
                <a:solidFill>
                  <a:srgbClr val="00B050"/>
                </a:solidFill>
              </a:rPr>
              <a:t>recibidas atendiendo a su naturaleza</a:t>
            </a:r>
          </a:p>
        </p:txBody>
      </p:sp>
    </p:spTree>
    <p:extLst>
      <p:ext uri="{BB962C8B-B14F-4D97-AF65-F5344CB8AC3E}">
        <p14:creationId xmlns:p14="http://schemas.microsoft.com/office/powerpoint/2010/main" val="17096617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ángulo 7"/>
          <p:cNvSpPr>
            <a:spLocks noChangeArrowheads="1"/>
          </p:cNvSpPr>
          <p:nvPr/>
        </p:nvSpPr>
        <p:spPr bwMode="auto">
          <a:xfrm>
            <a:off x="1023839" y="1034676"/>
            <a:ext cx="87821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s-ES" sz="2400" b="1" dirty="0" smtClean="0">
                <a:solidFill>
                  <a:srgbClr val="00B050"/>
                </a:solidFill>
                <a:latin typeface="Calibri" panose="020F0502020204030204" pitchFamily="34" charset="0"/>
                <a:cs typeface="Times" charset="0"/>
              </a:rPr>
              <a:t>2.7 DISTRIBUCIÓN POR SEXO</a:t>
            </a:r>
            <a:endParaRPr lang="es-ES" sz="2400" b="1" dirty="0">
              <a:solidFill>
                <a:srgbClr val="00B050"/>
              </a:solidFill>
              <a:latin typeface="Calibri" panose="020F0502020204030204" pitchFamily="34" charset="0"/>
              <a:cs typeface="Times" charset="0"/>
            </a:endParaRPr>
          </a:p>
        </p:txBody>
      </p:sp>
      <p:sp>
        <p:nvSpPr>
          <p:cNvPr id="24580" name="Rectángulo 1"/>
          <p:cNvSpPr>
            <a:spLocks noChangeArrowheads="1"/>
          </p:cNvSpPr>
          <p:nvPr/>
        </p:nvSpPr>
        <p:spPr bwMode="auto">
          <a:xfrm>
            <a:off x="1529266" y="1662629"/>
            <a:ext cx="827672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endParaRPr lang="es-ES" sz="1600" dirty="0" smtClean="0">
              <a:solidFill>
                <a:srgbClr val="2E2E2D"/>
              </a:solidFill>
              <a:latin typeface="Times" charset="0"/>
              <a:cs typeface="Times" charset="0"/>
            </a:endParaRPr>
          </a:p>
          <a:p>
            <a:endParaRPr lang="es-ES" sz="1600" dirty="0">
              <a:solidFill>
                <a:srgbClr val="2E2E2D"/>
              </a:solidFill>
              <a:latin typeface="Times" charset="0"/>
              <a:cs typeface="Times" charset="0"/>
            </a:endParaRPr>
          </a:p>
        </p:txBody>
      </p:sp>
      <p:sp>
        <p:nvSpPr>
          <p:cNvPr id="24582" name="Rectángulo 18"/>
          <p:cNvSpPr>
            <a:spLocks noChangeArrowheads="1"/>
          </p:cNvSpPr>
          <p:nvPr/>
        </p:nvSpPr>
        <p:spPr bwMode="auto">
          <a:xfrm>
            <a:off x="1528763" y="2927350"/>
            <a:ext cx="82772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s-ES" sz="1600" dirty="0" smtClean="0">
                <a:solidFill>
                  <a:srgbClr val="2E2E2D"/>
                </a:solidFill>
                <a:latin typeface="Times" charset="0"/>
                <a:cs typeface="Times" charset="0"/>
              </a:rPr>
              <a:t>MUJERES  36 %</a:t>
            </a:r>
            <a:endParaRPr lang="es-ES" sz="1600" dirty="0">
              <a:solidFill>
                <a:srgbClr val="2E2E2D"/>
              </a:solidFill>
              <a:latin typeface="Times" charset="0"/>
              <a:cs typeface="Times" charset="0"/>
            </a:endParaRPr>
          </a:p>
        </p:txBody>
      </p:sp>
      <p:sp>
        <p:nvSpPr>
          <p:cNvPr id="20" name="Forma libre 19"/>
          <p:cNvSpPr/>
          <p:nvPr/>
        </p:nvSpPr>
        <p:spPr>
          <a:xfrm rot="18266599">
            <a:off x="793750" y="4249738"/>
            <a:ext cx="677863" cy="496887"/>
          </a:xfrm>
          <a:custGeom>
            <a:avLst/>
            <a:gdLst>
              <a:gd name="connsiteX0" fmla="*/ 0 w 381000"/>
              <a:gd name="connsiteY0" fmla="*/ 273050 h 279400"/>
              <a:gd name="connsiteX1" fmla="*/ 44450 w 381000"/>
              <a:gd name="connsiteY1" fmla="*/ 133350 h 279400"/>
              <a:gd name="connsiteX2" fmla="*/ 190500 w 381000"/>
              <a:gd name="connsiteY2" fmla="*/ 136525 h 279400"/>
              <a:gd name="connsiteX3" fmla="*/ 234950 w 381000"/>
              <a:gd name="connsiteY3" fmla="*/ 0 h 279400"/>
              <a:gd name="connsiteX4" fmla="*/ 381000 w 381000"/>
              <a:gd name="connsiteY4" fmla="*/ 3175 h 279400"/>
              <a:gd name="connsiteX5" fmla="*/ 288925 w 381000"/>
              <a:gd name="connsiteY5" fmla="*/ 279400 h 279400"/>
              <a:gd name="connsiteX6" fmla="*/ 0 w 381000"/>
              <a:gd name="connsiteY6" fmla="*/ 273050 h 27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1000" h="279400">
                <a:moveTo>
                  <a:pt x="0" y="273050"/>
                </a:moveTo>
                <a:lnTo>
                  <a:pt x="44450" y="133350"/>
                </a:lnTo>
                <a:lnTo>
                  <a:pt x="190500" y="136525"/>
                </a:lnTo>
                <a:lnTo>
                  <a:pt x="234950" y="0"/>
                </a:lnTo>
                <a:lnTo>
                  <a:pt x="381000" y="3175"/>
                </a:lnTo>
                <a:lnTo>
                  <a:pt x="288925" y="279400"/>
                </a:lnTo>
                <a:lnTo>
                  <a:pt x="0" y="273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24585" name="Rectángulo 21"/>
          <p:cNvSpPr>
            <a:spLocks noChangeArrowheads="1"/>
          </p:cNvSpPr>
          <p:nvPr/>
        </p:nvSpPr>
        <p:spPr bwMode="auto">
          <a:xfrm>
            <a:off x="1528763" y="4414838"/>
            <a:ext cx="82772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s-ES" sz="1600" dirty="0" smtClean="0">
                <a:solidFill>
                  <a:srgbClr val="2E2E2D"/>
                </a:solidFill>
                <a:latin typeface="Times" charset="0"/>
                <a:cs typeface="Times" charset="0"/>
              </a:rPr>
              <a:t>HOMBRES 58 %</a:t>
            </a:r>
            <a:endParaRPr lang="es-ES" sz="1600" dirty="0">
              <a:solidFill>
                <a:srgbClr val="2E2E2D"/>
              </a:solidFill>
              <a:latin typeface="Times" charset="0"/>
              <a:cs typeface="Times" charset="0"/>
            </a:endParaRPr>
          </a:p>
        </p:txBody>
      </p:sp>
      <p:sp>
        <p:nvSpPr>
          <p:cNvPr id="15" name="Forma libre 14"/>
          <p:cNvSpPr/>
          <p:nvPr/>
        </p:nvSpPr>
        <p:spPr>
          <a:xfrm rot="18266599">
            <a:off x="794544" y="2761457"/>
            <a:ext cx="676275" cy="496887"/>
          </a:xfrm>
          <a:custGeom>
            <a:avLst/>
            <a:gdLst>
              <a:gd name="connsiteX0" fmla="*/ 0 w 381000"/>
              <a:gd name="connsiteY0" fmla="*/ 273050 h 279400"/>
              <a:gd name="connsiteX1" fmla="*/ 44450 w 381000"/>
              <a:gd name="connsiteY1" fmla="*/ 133350 h 279400"/>
              <a:gd name="connsiteX2" fmla="*/ 190500 w 381000"/>
              <a:gd name="connsiteY2" fmla="*/ 136525 h 279400"/>
              <a:gd name="connsiteX3" fmla="*/ 234950 w 381000"/>
              <a:gd name="connsiteY3" fmla="*/ 0 h 279400"/>
              <a:gd name="connsiteX4" fmla="*/ 381000 w 381000"/>
              <a:gd name="connsiteY4" fmla="*/ 3175 h 279400"/>
              <a:gd name="connsiteX5" fmla="*/ 288925 w 381000"/>
              <a:gd name="connsiteY5" fmla="*/ 279400 h 279400"/>
              <a:gd name="connsiteX6" fmla="*/ 0 w 381000"/>
              <a:gd name="connsiteY6" fmla="*/ 273050 h 27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1000" h="279400">
                <a:moveTo>
                  <a:pt x="0" y="273050"/>
                </a:moveTo>
                <a:lnTo>
                  <a:pt x="44450" y="133350"/>
                </a:lnTo>
                <a:lnTo>
                  <a:pt x="190500" y="136525"/>
                </a:lnTo>
                <a:lnTo>
                  <a:pt x="234950" y="0"/>
                </a:lnTo>
                <a:lnTo>
                  <a:pt x="381000" y="3175"/>
                </a:lnTo>
                <a:lnTo>
                  <a:pt x="288925" y="279400"/>
                </a:lnTo>
                <a:lnTo>
                  <a:pt x="0" y="27305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rgbClr val="000000"/>
              </a:solidFill>
            </a:endParaRPr>
          </a:p>
        </p:txBody>
      </p:sp>
      <p:graphicFrame>
        <p:nvGraphicFramePr>
          <p:cNvPr id="5" name="Gráfico 4"/>
          <p:cNvGraphicFramePr/>
          <p:nvPr>
            <p:extLst>
              <p:ext uri="{D42A27DB-BD31-4B8C-83A1-F6EECF244321}">
                <p14:modId xmlns:p14="http://schemas.microsoft.com/office/powerpoint/2010/main" val="293369763"/>
              </p:ext>
            </p:extLst>
          </p:nvPr>
        </p:nvGraphicFramePr>
        <p:xfrm>
          <a:off x="4336207" y="1981226"/>
          <a:ext cx="5256584" cy="37187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ángulo 7"/>
          <p:cNvSpPr>
            <a:spLocks noChangeArrowheads="1"/>
          </p:cNvSpPr>
          <p:nvPr/>
        </p:nvSpPr>
        <p:spPr bwMode="auto">
          <a:xfrm>
            <a:off x="1528763" y="960438"/>
            <a:ext cx="82772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s-ES" sz="2400" b="1" dirty="0" smtClean="0">
                <a:solidFill>
                  <a:srgbClr val="00B050"/>
                </a:solidFill>
                <a:latin typeface="Times" charset="0"/>
                <a:cs typeface="Times" charset="0"/>
              </a:rPr>
              <a:t>2. 7 </a:t>
            </a:r>
            <a:r>
              <a:rPr lang="es-ES" sz="2400" b="1" dirty="0" smtClean="0">
                <a:solidFill>
                  <a:srgbClr val="00B050"/>
                </a:solidFill>
                <a:latin typeface="Calibri" panose="020F0502020204030204" pitchFamily="34" charset="0"/>
                <a:cs typeface="Times" charset="0"/>
              </a:rPr>
              <a:t>DISTRIBUCIÓN POR EDAD</a:t>
            </a:r>
            <a:endParaRPr lang="es-ES" sz="2400" b="1" dirty="0">
              <a:solidFill>
                <a:srgbClr val="00B050"/>
              </a:solidFill>
              <a:latin typeface="Calibri" panose="020F0502020204030204" pitchFamily="34" charset="0"/>
              <a:cs typeface="Times" charset="0"/>
            </a:endParaRPr>
          </a:p>
        </p:txBody>
      </p:sp>
      <p:sp>
        <p:nvSpPr>
          <p:cNvPr id="15" name="Forma libre 14"/>
          <p:cNvSpPr/>
          <p:nvPr/>
        </p:nvSpPr>
        <p:spPr>
          <a:xfrm rot="18266599">
            <a:off x="794544" y="2761457"/>
            <a:ext cx="676275" cy="496887"/>
          </a:xfrm>
          <a:custGeom>
            <a:avLst/>
            <a:gdLst>
              <a:gd name="connsiteX0" fmla="*/ 0 w 381000"/>
              <a:gd name="connsiteY0" fmla="*/ 273050 h 279400"/>
              <a:gd name="connsiteX1" fmla="*/ 44450 w 381000"/>
              <a:gd name="connsiteY1" fmla="*/ 133350 h 279400"/>
              <a:gd name="connsiteX2" fmla="*/ 190500 w 381000"/>
              <a:gd name="connsiteY2" fmla="*/ 136525 h 279400"/>
              <a:gd name="connsiteX3" fmla="*/ 234950 w 381000"/>
              <a:gd name="connsiteY3" fmla="*/ 0 h 279400"/>
              <a:gd name="connsiteX4" fmla="*/ 381000 w 381000"/>
              <a:gd name="connsiteY4" fmla="*/ 3175 h 279400"/>
              <a:gd name="connsiteX5" fmla="*/ 288925 w 381000"/>
              <a:gd name="connsiteY5" fmla="*/ 279400 h 279400"/>
              <a:gd name="connsiteX6" fmla="*/ 0 w 381000"/>
              <a:gd name="connsiteY6" fmla="*/ 273050 h 27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1000" h="279400">
                <a:moveTo>
                  <a:pt x="0" y="273050"/>
                </a:moveTo>
                <a:lnTo>
                  <a:pt x="44450" y="133350"/>
                </a:lnTo>
                <a:lnTo>
                  <a:pt x="190500" y="136525"/>
                </a:lnTo>
                <a:lnTo>
                  <a:pt x="234950" y="0"/>
                </a:lnTo>
                <a:lnTo>
                  <a:pt x="381000" y="3175"/>
                </a:lnTo>
                <a:lnTo>
                  <a:pt x="288925" y="279400"/>
                </a:lnTo>
                <a:lnTo>
                  <a:pt x="0" y="273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rgbClr val="000000"/>
              </a:solidFill>
            </a:endParaRPr>
          </a:p>
        </p:txBody>
      </p:sp>
      <p:graphicFrame>
        <p:nvGraphicFramePr>
          <p:cNvPr id="6" name="Gráfico 5"/>
          <p:cNvGraphicFramePr/>
          <p:nvPr>
            <p:extLst>
              <p:ext uri="{D42A27DB-BD31-4B8C-83A1-F6EECF244321}">
                <p14:modId xmlns:p14="http://schemas.microsoft.com/office/powerpoint/2010/main" val="1483659703"/>
              </p:ext>
            </p:extLst>
          </p:nvPr>
        </p:nvGraphicFramePr>
        <p:xfrm>
          <a:off x="5200303" y="2485282"/>
          <a:ext cx="4392488" cy="3671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ángulo 2"/>
          <p:cNvSpPr/>
          <p:nvPr/>
        </p:nvSpPr>
        <p:spPr>
          <a:xfrm>
            <a:off x="1599903" y="2590525"/>
            <a:ext cx="3600400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dirty="0" smtClean="0"/>
          </a:p>
          <a:p>
            <a:r>
              <a:rPr lang="es-ES" dirty="0" smtClean="0"/>
              <a:t>Franjas edad</a:t>
            </a:r>
            <a:endParaRPr lang="es-ES" dirty="0"/>
          </a:p>
          <a:p>
            <a:endParaRPr lang="es-ES" dirty="0" smtClean="0"/>
          </a:p>
          <a:p>
            <a:r>
              <a:rPr lang="es-ES" dirty="0" smtClean="0"/>
              <a:t>18-24  años              3 </a:t>
            </a:r>
            <a:endParaRPr lang="es-ES" dirty="0"/>
          </a:p>
          <a:p>
            <a:r>
              <a:rPr lang="es-ES" dirty="0" smtClean="0"/>
              <a:t>25-34  años</a:t>
            </a:r>
            <a:r>
              <a:rPr lang="es-ES" dirty="0"/>
              <a:t>		5</a:t>
            </a:r>
          </a:p>
          <a:p>
            <a:r>
              <a:rPr lang="es-ES" dirty="0" smtClean="0"/>
              <a:t>35-44  años</a:t>
            </a:r>
            <a:r>
              <a:rPr lang="es-ES" dirty="0"/>
              <a:t>		</a:t>
            </a:r>
            <a:r>
              <a:rPr lang="es-ES" dirty="0" smtClean="0"/>
              <a:t>8</a:t>
            </a:r>
            <a:r>
              <a:rPr lang="es-ES" dirty="0"/>
              <a:t>	</a:t>
            </a:r>
          </a:p>
          <a:p>
            <a:r>
              <a:rPr lang="es-ES" dirty="0" smtClean="0"/>
              <a:t>45-54  años       </a:t>
            </a:r>
            <a:r>
              <a:rPr lang="es-ES" dirty="0"/>
              <a:t> </a:t>
            </a:r>
            <a:r>
              <a:rPr lang="es-ES" dirty="0" smtClean="0"/>
              <a:t>    13</a:t>
            </a:r>
            <a:r>
              <a:rPr lang="es-ES" dirty="0"/>
              <a:t>	</a:t>
            </a:r>
          </a:p>
          <a:p>
            <a:r>
              <a:rPr lang="es-ES" dirty="0" smtClean="0"/>
              <a:t>55-64  años</a:t>
            </a:r>
            <a:r>
              <a:rPr lang="es-ES" dirty="0"/>
              <a:t>	</a:t>
            </a:r>
            <a:r>
              <a:rPr lang="es-ES" dirty="0" smtClean="0"/>
              <a:t>       13  </a:t>
            </a:r>
            <a:endParaRPr lang="es-ES" dirty="0"/>
          </a:p>
          <a:p>
            <a:r>
              <a:rPr lang="es-ES" dirty="0"/>
              <a:t>65+	</a:t>
            </a:r>
            <a:r>
              <a:rPr lang="es-ES" dirty="0" smtClean="0"/>
              <a:t>    años</a:t>
            </a:r>
            <a:r>
              <a:rPr lang="es-ES" dirty="0"/>
              <a:t>	</a:t>
            </a:r>
            <a:r>
              <a:rPr lang="es-ES" dirty="0" smtClean="0"/>
              <a:t>       11</a:t>
            </a:r>
            <a:r>
              <a:rPr lang="es-E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2416717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CuadroTexto 3"/>
          <p:cNvSpPr txBox="1">
            <a:spLocks noChangeArrowheads="1"/>
          </p:cNvSpPr>
          <p:nvPr/>
        </p:nvSpPr>
        <p:spPr bwMode="auto">
          <a:xfrm>
            <a:off x="11537950" y="5613400"/>
            <a:ext cx="1905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5222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endParaRPr lang="es-ES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315390"/>
              </p:ext>
            </p:extLst>
          </p:nvPr>
        </p:nvGraphicFramePr>
        <p:xfrm>
          <a:off x="952500" y="2051050"/>
          <a:ext cx="7704187" cy="2036415"/>
        </p:xfrm>
        <a:graphic>
          <a:graphicData uri="http://schemas.openxmlformats.org/drawingml/2006/table">
            <a:tbl>
              <a:tblPr firstRow="1" bandRow="1">
                <a:tableStyleId>{E8034E78-7F5D-4C2E-B375-FC64B27BC917}</a:tableStyleId>
              </a:tblPr>
              <a:tblGrid>
                <a:gridCol w="30994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63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93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48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90215">
                <a:tc>
                  <a:txBody>
                    <a:bodyPr/>
                    <a:lstStyle/>
                    <a:p>
                      <a:pPr algn="l"/>
                      <a:r>
                        <a:rPr lang="es-ES" sz="1000" dirty="0" smtClean="0">
                          <a:latin typeface="Times"/>
                          <a:cs typeface="Times"/>
                        </a:rPr>
                        <a:t>TIPO DE MESAJES</a:t>
                      </a:r>
                      <a:endParaRPr lang="es-ES" sz="1000" dirty="0">
                        <a:latin typeface="Times"/>
                        <a:cs typeface="Times"/>
                      </a:endParaRPr>
                    </a:p>
                  </a:txBody>
                  <a:tcPr marL="91433" marR="91433" marT="45693" marB="45693">
                    <a:solidFill>
                      <a:srgbClr val="E4002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s-ES" sz="1000" dirty="0" smtClean="0">
                        <a:latin typeface="Times"/>
                        <a:cs typeface="Times"/>
                      </a:endParaRPr>
                    </a:p>
                  </a:txBody>
                  <a:tcPr marL="91433" marR="91433" marT="45693" marB="45693">
                    <a:solidFill>
                      <a:srgbClr val="E4002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s-ES" sz="1000" dirty="0">
                        <a:latin typeface="Times"/>
                        <a:cs typeface="Times"/>
                      </a:endParaRPr>
                    </a:p>
                  </a:txBody>
                  <a:tcPr marL="91433" marR="91433" marT="45693" marB="45693">
                    <a:solidFill>
                      <a:srgbClr val="E4002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s-ES" sz="1000" dirty="0">
                        <a:latin typeface="Times"/>
                        <a:cs typeface="Times"/>
                      </a:endParaRPr>
                    </a:p>
                  </a:txBody>
                  <a:tcPr marL="91433" marR="91433" marT="45693" marB="45693">
                    <a:solidFill>
                      <a:srgbClr val="E4002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000" dirty="0" smtClean="0">
                          <a:latin typeface="Times"/>
                          <a:cs typeface="Times"/>
                        </a:rPr>
                        <a:t>%</a:t>
                      </a:r>
                      <a:endParaRPr lang="es-ES" sz="1000" dirty="0">
                        <a:latin typeface="Times"/>
                        <a:cs typeface="Times"/>
                      </a:endParaRPr>
                    </a:p>
                  </a:txBody>
                  <a:tcPr marL="91433" marR="91433" marT="45693" marB="45693">
                    <a:solidFill>
                      <a:srgbClr val="E4002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s-ES" sz="1000" dirty="0">
                        <a:latin typeface="Times"/>
                        <a:cs typeface="Times"/>
                      </a:endParaRPr>
                    </a:p>
                  </a:txBody>
                  <a:tcPr marL="91433" marR="91433" marT="45693" marB="45693">
                    <a:solidFill>
                      <a:srgbClr val="E400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564">
                <a:tc>
                  <a:txBody>
                    <a:bodyPr/>
                    <a:lstStyle/>
                    <a:p>
                      <a:pPr algn="l"/>
                      <a:r>
                        <a:rPr lang="es-ES" sz="1200" dirty="0" smtClean="0">
                          <a:solidFill>
                            <a:schemeClr val="tx1"/>
                          </a:solidFill>
                          <a:latin typeface="Times"/>
                          <a:cs typeface="Times"/>
                        </a:rPr>
                        <a:t>EMAIL</a:t>
                      </a:r>
                      <a:endParaRPr lang="es-ES" sz="1200" dirty="0">
                        <a:solidFill>
                          <a:schemeClr val="tx1"/>
                        </a:solidFill>
                        <a:latin typeface="Times"/>
                        <a:cs typeface="Times"/>
                      </a:endParaRPr>
                    </a:p>
                  </a:txBody>
                  <a:tcPr marL="91433" marR="91433" marT="45693" marB="45693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200" dirty="0" smtClean="0">
                          <a:solidFill>
                            <a:schemeClr val="tx1"/>
                          </a:solidFill>
                          <a:latin typeface="Times"/>
                          <a:cs typeface="Times"/>
                        </a:rPr>
                        <a:t>237</a:t>
                      </a:r>
                      <a:endParaRPr lang="es-ES" sz="1200" dirty="0">
                        <a:solidFill>
                          <a:schemeClr val="tx1"/>
                        </a:solidFill>
                        <a:latin typeface="Times"/>
                        <a:cs typeface="Times"/>
                      </a:endParaRPr>
                    </a:p>
                  </a:txBody>
                  <a:tcPr marL="91433" marR="91433" marT="45693" marB="45693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5214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 smtClean="0">
                        <a:solidFill>
                          <a:schemeClr val="tx1"/>
                        </a:solidFill>
                        <a:latin typeface="Times"/>
                        <a:cs typeface="Times"/>
                      </a:endParaRPr>
                    </a:p>
                  </a:txBody>
                  <a:tcPr marL="91433" marR="91433" marT="45693" marB="45693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5214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 smtClean="0">
                        <a:solidFill>
                          <a:schemeClr val="tx1"/>
                        </a:solidFill>
                        <a:latin typeface="Times"/>
                        <a:cs typeface="Times"/>
                      </a:endParaRPr>
                    </a:p>
                    <a:p>
                      <a:pPr marL="0" marR="0" indent="0" algn="r" defTabSz="5214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 smtClean="0">
                        <a:solidFill>
                          <a:schemeClr val="tx1"/>
                        </a:solidFill>
                        <a:latin typeface="Times"/>
                        <a:cs typeface="Times"/>
                      </a:endParaRPr>
                    </a:p>
                  </a:txBody>
                  <a:tcPr marL="91433" marR="91433" marT="45693" marB="45693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5214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solidFill>
                            <a:schemeClr val="tx1"/>
                          </a:solidFill>
                          <a:latin typeface="Times"/>
                          <a:cs typeface="Times"/>
                        </a:rPr>
                        <a:t>83%</a:t>
                      </a:r>
                    </a:p>
                  </a:txBody>
                  <a:tcPr marL="91433" marR="91433" marT="45693" marB="45693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5214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 smtClean="0">
                        <a:solidFill>
                          <a:schemeClr val="tx1"/>
                        </a:solidFill>
                        <a:latin typeface="Times"/>
                        <a:cs typeface="Times"/>
                      </a:endParaRPr>
                    </a:p>
                  </a:txBody>
                  <a:tcPr marL="91433" marR="91433" marT="45693" marB="45693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8958">
                <a:tc>
                  <a:txBody>
                    <a:bodyPr/>
                    <a:lstStyle/>
                    <a:p>
                      <a:pPr marL="0" marR="0" indent="0" algn="l" defTabSz="5214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solidFill>
                            <a:schemeClr val="tx1"/>
                          </a:solidFill>
                          <a:latin typeface="Times"/>
                          <a:cs typeface="Times"/>
                        </a:rPr>
                        <a:t>PLATAFORMA</a:t>
                      </a:r>
                    </a:p>
                  </a:txBody>
                  <a:tcPr marL="91433" marR="91433" marT="45693" marB="45693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200" dirty="0" smtClean="0">
                          <a:solidFill>
                            <a:schemeClr val="tx1"/>
                          </a:solidFill>
                          <a:latin typeface="Times"/>
                          <a:cs typeface="Times"/>
                        </a:rPr>
                        <a:t>50</a:t>
                      </a:r>
                      <a:endParaRPr lang="es-ES" sz="1200" dirty="0">
                        <a:solidFill>
                          <a:schemeClr val="tx1"/>
                        </a:solidFill>
                        <a:latin typeface="Times"/>
                        <a:cs typeface="Times"/>
                      </a:endParaRPr>
                    </a:p>
                  </a:txBody>
                  <a:tcPr marL="91433" marR="91433" marT="45693" marB="45693"/>
                </a:tc>
                <a:tc>
                  <a:txBody>
                    <a:bodyPr/>
                    <a:lstStyle/>
                    <a:p>
                      <a:pPr marL="0" marR="0" indent="0" algn="r" defTabSz="5214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 smtClean="0">
                        <a:solidFill>
                          <a:schemeClr val="tx1"/>
                        </a:solidFill>
                        <a:latin typeface="Times"/>
                        <a:cs typeface="Times"/>
                      </a:endParaRPr>
                    </a:p>
                    <a:p>
                      <a:pPr marL="0" marR="0" indent="0" algn="r" defTabSz="5214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 smtClean="0">
                        <a:solidFill>
                          <a:schemeClr val="tx1"/>
                        </a:solidFill>
                        <a:latin typeface="Times"/>
                        <a:cs typeface="Times"/>
                      </a:endParaRPr>
                    </a:p>
                  </a:txBody>
                  <a:tcPr marL="91433" marR="91433" marT="45693" marB="45693"/>
                </a:tc>
                <a:tc>
                  <a:txBody>
                    <a:bodyPr/>
                    <a:lstStyle/>
                    <a:p>
                      <a:pPr marL="0" marR="0" indent="0" algn="r" defTabSz="5214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 smtClean="0">
                        <a:solidFill>
                          <a:schemeClr val="tx1"/>
                        </a:solidFill>
                        <a:latin typeface="Times"/>
                        <a:cs typeface="Times"/>
                      </a:endParaRPr>
                    </a:p>
                  </a:txBody>
                  <a:tcPr marL="91433" marR="91433" marT="45693" marB="45693"/>
                </a:tc>
                <a:tc>
                  <a:txBody>
                    <a:bodyPr/>
                    <a:lstStyle/>
                    <a:p>
                      <a:pPr marL="0" marR="0" indent="0" algn="r" defTabSz="5214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solidFill>
                            <a:schemeClr val="tx1"/>
                          </a:solidFill>
                          <a:latin typeface="Times"/>
                          <a:cs typeface="Times"/>
                        </a:rPr>
                        <a:t>17%</a:t>
                      </a:r>
                    </a:p>
                  </a:txBody>
                  <a:tcPr marL="91433" marR="91433" marT="45693" marB="45693"/>
                </a:tc>
                <a:tc>
                  <a:txBody>
                    <a:bodyPr/>
                    <a:lstStyle/>
                    <a:p>
                      <a:pPr marL="0" marR="0" indent="0" algn="r" defTabSz="5214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 smtClean="0">
                        <a:solidFill>
                          <a:schemeClr val="tx1"/>
                        </a:solidFill>
                        <a:latin typeface="Times"/>
                        <a:cs typeface="Times"/>
                      </a:endParaRPr>
                    </a:p>
                  </a:txBody>
                  <a:tcPr marL="91433" marR="91433" marT="45693" marB="4569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564">
                <a:tc>
                  <a:txBody>
                    <a:bodyPr/>
                    <a:lstStyle/>
                    <a:p>
                      <a:pPr marL="0" marR="0" indent="0" algn="l" defTabSz="5214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solidFill>
                            <a:schemeClr val="tx1"/>
                          </a:solidFill>
                          <a:latin typeface="Times"/>
                          <a:cs typeface="Times"/>
                        </a:rPr>
                        <a:t>OTROS</a:t>
                      </a:r>
                    </a:p>
                  </a:txBody>
                  <a:tcPr marL="91433" marR="91433" marT="45693" marB="45693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200" dirty="0" smtClean="0">
                          <a:solidFill>
                            <a:schemeClr val="tx1"/>
                          </a:solidFill>
                          <a:latin typeface="Times"/>
                          <a:cs typeface="Times"/>
                        </a:rPr>
                        <a:t>2</a:t>
                      </a:r>
                      <a:endParaRPr lang="es-ES" sz="1200" dirty="0">
                        <a:solidFill>
                          <a:schemeClr val="tx1"/>
                        </a:solidFill>
                        <a:latin typeface="Times"/>
                        <a:cs typeface="Times"/>
                      </a:endParaRPr>
                    </a:p>
                  </a:txBody>
                  <a:tcPr marL="91433" marR="91433" marT="45693" marB="45693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5214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 smtClean="0">
                        <a:solidFill>
                          <a:schemeClr val="tx1"/>
                        </a:solidFill>
                        <a:latin typeface="Times"/>
                        <a:cs typeface="Times"/>
                      </a:endParaRPr>
                    </a:p>
                  </a:txBody>
                  <a:tcPr marL="91433" marR="91433" marT="45693" marB="45693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5214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 smtClean="0">
                        <a:solidFill>
                          <a:schemeClr val="tx1"/>
                        </a:solidFill>
                        <a:latin typeface="Times"/>
                        <a:cs typeface="Times"/>
                      </a:endParaRPr>
                    </a:p>
                  </a:txBody>
                  <a:tcPr marL="91433" marR="91433" marT="45693" marB="45693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5214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solidFill>
                            <a:schemeClr val="tx1"/>
                          </a:solidFill>
                          <a:latin typeface="Times"/>
                          <a:cs typeface="Times"/>
                        </a:rPr>
                        <a:t>0,7%</a:t>
                      </a:r>
                    </a:p>
                  </a:txBody>
                  <a:tcPr marL="91433" marR="91433" marT="45693" marB="45693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5214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 smtClean="0">
                        <a:solidFill>
                          <a:schemeClr val="tx1"/>
                        </a:solidFill>
                        <a:latin typeface="Times"/>
                        <a:cs typeface="Times"/>
                      </a:endParaRPr>
                    </a:p>
                  </a:txBody>
                  <a:tcPr marL="91433" marR="91433" marT="45693" marB="45693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564">
                <a:tc>
                  <a:txBody>
                    <a:bodyPr/>
                    <a:lstStyle/>
                    <a:p>
                      <a:pPr marL="0" marR="0" indent="0" algn="l" defTabSz="5214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 smtClean="0">
                        <a:solidFill>
                          <a:schemeClr val="tx1"/>
                        </a:solidFill>
                        <a:latin typeface="Times"/>
                        <a:cs typeface="Times"/>
                      </a:endParaRPr>
                    </a:p>
                  </a:txBody>
                  <a:tcPr marL="91433" marR="91433" marT="45693" marB="45693"/>
                </a:tc>
                <a:tc>
                  <a:txBody>
                    <a:bodyPr/>
                    <a:lstStyle/>
                    <a:p>
                      <a:pPr algn="r"/>
                      <a:endParaRPr lang="es-ES" sz="1200" dirty="0">
                        <a:solidFill>
                          <a:schemeClr val="tx1"/>
                        </a:solidFill>
                        <a:latin typeface="Times"/>
                        <a:cs typeface="Times"/>
                      </a:endParaRPr>
                    </a:p>
                  </a:txBody>
                  <a:tcPr marL="91433" marR="91433" marT="45693" marB="45693"/>
                </a:tc>
                <a:tc>
                  <a:txBody>
                    <a:bodyPr/>
                    <a:lstStyle/>
                    <a:p>
                      <a:pPr marL="0" marR="0" indent="0" algn="r" defTabSz="5214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 smtClean="0">
                        <a:solidFill>
                          <a:schemeClr val="tx1"/>
                        </a:solidFill>
                        <a:latin typeface="Times"/>
                        <a:cs typeface="Times"/>
                      </a:endParaRPr>
                    </a:p>
                  </a:txBody>
                  <a:tcPr marL="91433" marR="91433" marT="45693" marB="45693"/>
                </a:tc>
                <a:tc>
                  <a:txBody>
                    <a:bodyPr/>
                    <a:lstStyle/>
                    <a:p>
                      <a:pPr marL="0" marR="0" indent="0" algn="r" defTabSz="5214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 smtClean="0">
                        <a:solidFill>
                          <a:schemeClr val="tx1"/>
                        </a:solidFill>
                        <a:latin typeface="Times"/>
                        <a:cs typeface="Times"/>
                      </a:endParaRPr>
                    </a:p>
                  </a:txBody>
                  <a:tcPr marL="91433" marR="91433" marT="45693" marB="45693"/>
                </a:tc>
                <a:tc>
                  <a:txBody>
                    <a:bodyPr/>
                    <a:lstStyle/>
                    <a:p>
                      <a:pPr marL="0" marR="0" indent="0" algn="r" defTabSz="5214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 smtClean="0">
                        <a:solidFill>
                          <a:schemeClr val="tx1"/>
                        </a:solidFill>
                        <a:latin typeface="Times"/>
                        <a:cs typeface="Times"/>
                      </a:endParaRPr>
                    </a:p>
                  </a:txBody>
                  <a:tcPr marL="91433" marR="91433" marT="45693" marB="45693"/>
                </a:tc>
                <a:tc>
                  <a:txBody>
                    <a:bodyPr/>
                    <a:lstStyle/>
                    <a:p>
                      <a:pPr marL="0" marR="0" indent="0" algn="r" defTabSz="5214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 smtClean="0">
                        <a:solidFill>
                          <a:schemeClr val="tx1"/>
                        </a:solidFill>
                        <a:latin typeface="Times"/>
                        <a:cs typeface="Times"/>
                      </a:endParaRPr>
                    </a:p>
                  </a:txBody>
                  <a:tcPr marL="91433" marR="91433" marT="45693" marB="4569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564">
                <a:tc>
                  <a:txBody>
                    <a:bodyPr/>
                    <a:lstStyle/>
                    <a:p>
                      <a:pPr marL="0" marR="0" indent="0" algn="l" defTabSz="5214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00" dirty="0" smtClean="0">
                        <a:solidFill>
                          <a:schemeClr val="tx1"/>
                        </a:solidFill>
                        <a:latin typeface="Times"/>
                        <a:cs typeface="Times"/>
                      </a:endParaRPr>
                    </a:p>
                  </a:txBody>
                  <a:tcPr marL="91433" marR="91433" marT="45693" marB="45693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s-ES" sz="1000" dirty="0">
                        <a:solidFill>
                          <a:schemeClr val="tx1"/>
                        </a:solidFill>
                        <a:latin typeface="Times"/>
                        <a:cs typeface="Times"/>
                      </a:endParaRPr>
                    </a:p>
                  </a:txBody>
                  <a:tcPr marL="91433" marR="91433" marT="45693" marB="45693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5214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00" dirty="0" smtClean="0">
                        <a:solidFill>
                          <a:schemeClr val="tx1"/>
                        </a:solidFill>
                        <a:latin typeface="Times"/>
                        <a:cs typeface="Times"/>
                      </a:endParaRPr>
                    </a:p>
                  </a:txBody>
                  <a:tcPr marL="91433" marR="91433" marT="45693" marB="45693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5214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00" dirty="0" smtClean="0">
                        <a:solidFill>
                          <a:schemeClr val="tx1"/>
                        </a:solidFill>
                        <a:latin typeface="Times"/>
                        <a:cs typeface="Times"/>
                      </a:endParaRPr>
                    </a:p>
                  </a:txBody>
                  <a:tcPr marL="91433" marR="91433" marT="45693" marB="45693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5214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00" dirty="0" smtClean="0">
                        <a:solidFill>
                          <a:schemeClr val="tx1"/>
                        </a:solidFill>
                        <a:latin typeface="Times"/>
                        <a:cs typeface="Times"/>
                      </a:endParaRPr>
                    </a:p>
                  </a:txBody>
                  <a:tcPr marL="91433" marR="91433" marT="45693" marB="45693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5214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00" dirty="0" smtClean="0">
                        <a:solidFill>
                          <a:schemeClr val="tx1"/>
                        </a:solidFill>
                        <a:latin typeface="Times"/>
                        <a:cs typeface="Times"/>
                      </a:endParaRPr>
                    </a:p>
                  </a:txBody>
                  <a:tcPr marL="91433" marR="91433" marT="45693" marB="45693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7733" name="Marcador de contenido 2"/>
          <p:cNvSpPr txBox="1">
            <a:spLocks/>
          </p:cNvSpPr>
          <p:nvPr/>
        </p:nvSpPr>
        <p:spPr bwMode="auto">
          <a:xfrm>
            <a:off x="895350" y="1643063"/>
            <a:ext cx="474345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5207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defTabSz="5207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defTabSz="5207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defTabSz="5207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defTabSz="5207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lnSpc>
                <a:spcPts val="1600"/>
              </a:lnSpc>
              <a:buClr>
                <a:srgbClr val="9D2235"/>
              </a:buClr>
              <a:buFont typeface="Arial" charset="0"/>
              <a:buNone/>
            </a:pPr>
            <a:endParaRPr lang="es-ES" sz="1600" dirty="0">
              <a:solidFill>
                <a:srgbClr val="2E2E2D"/>
              </a:solidFill>
              <a:latin typeface="Times" charset="0"/>
              <a:cs typeface="Times" charset="0"/>
            </a:endParaRPr>
          </a:p>
        </p:txBody>
      </p:sp>
      <p:sp>
        <p:nvSpPr>
          <p:cNvPr id="27734" name="Marcador de contenido 2"/>
          <p:cNvSpPr txBox="1">
            <a:spLocks/>
          </p:cNvSpPr>
          <p:nvPr/>
        </p:nvSpPr>
        <p:spPr bwMode="auto">
          <a:xfrm>
            <a:off x="895349" y="4206875"/>
            <a:ext cx="7761337" cy="1086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5207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defTabSz="5207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defTabSz="5207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defTabSz="5207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defTabSz="5207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lnSpc>
                <a:spcPts val="1600"/>
              </a:lnSpc>
              <a:buClr>
                <a:srgbClr val="9D2235"/>
              </a:buClr>
              <a:buFont typeface="Arial" charset="0"/>
              <a:buNone/>
            </a:pPr>
            <a:r>
              <a:rPr lang="es-ES" sz="1600" dirty="0" smtClean="0">
                <a:solidFill>
                  <a:srgbClr val="2E2E2D"/>
                </a:solidFill>
                <a:latin typeface="Times" charset="0"/>
                <a:cs typeface="Times" charset="0"/>
              </a:rPr>
              <a:t>Se destaca que el correo electrónico sigue siendo el canal más utilizado por la audiencia de RTVM para contactar. </a:t>
            </a:r>
            <a:r>
              <a:rPr lang="es-ES" sz="1600" dirty="0">
                <a:solidFill>
                  <a:srgbClr val="2E2E2D"/>
                </a:solidFill>
                <a:latin typeface="Times" charset="0"/>
                <a:cs typeface="Times" charset="0"/>
              </a:rPr>
              <a:t> </a:t>
            </a:r>
            <a:r>
              <a:rPr lang="es-ES" sz="1600" dirty="0" smtClean="0">
                <a:solidFill>
                  <a:srgbClr val="2E2E2D"/>
                </a:solidFill>
                <a:latin typeface="Times" charset="0"/>
                <a:cs typeface="Times" charset="0"/>
              </a:rPr>
              <a:t>Ya se están implementando medidas para dar a conocer y fomentar la plataforma como una herramienta útil, dinámica y accesible en la comunicación </a:t>
            </a:r>
            <a:endParaRPr lang="es-ES" sz="1600" dirty="0">
              <a:solidFill>
                <a:srgbClr val="2E2E2D"/>
              </a:solidFill>
              <a:latin typeface="Times" charset="0"/>
              <a:cs typeface="Times" charset="0"/>
            </a:endParaRPr>
          </a:p>
        </p:txBody>
      </p:sp>
      <p:sp>
        <p:nvSpPr>
          <p:cNvPr id="27735" name="Rectángulo 7"/>
          <p:cNvSpPr>
            <a:spLocks noChangeArrowheads="1"/>
          </p:cNvSpPr>
          <p:nvPr/>
        </p:nvSpPr>
        <p:spPr bwMode="auto">
          <a:xfrm>
            <a:off x="895350" y="960438"/>
            <a:ext cx="8910638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s-ES" sz="2400" b="1" dirty="0" smtClean="0">
                <a:solidFill>
                  <a:srgbClr val="00B050"/>
                </a:solidFill>
                <a:latin typeface="Times" charset="0"/>
                <a:cs typeface="Times" charset="0"/>
              </a:rPr>
              <a:t>Distribución por tipo de canal </a:t>
            </a:r>
            <a:endParaRPr lang="es-ES" sz="2400" b="1" dirty="0">
              <a:solidFill>
                <a:srgbClr val="00B050"/>
              </a:solidFill>
              <a:latin typeface="Times" charset="0"/>
              <a:cs typeface="Time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a libre 2"/>
          <p:cNvSpPr/>
          <p:nvPr/>
        </p:nvSpPr>
        <p:spPr>
          <a:xfrm rot="18266599">
            <a:off x="793751" y="1273175"/>
            <a:ext cx="677862" cy="496887"/>
          </a:xfrm>
          <a:custGeom>
            <a:avLst/>
            <a:gdLst>
              <a:gd name="connsiteX0" fmla="*/ 0 w 381000"/>
              <a:gd name="connsiteY0" fmla="*/ 273050 h 279400"/>
              <a:gd name="connsiteX1" fmla="*/ 44450 w 381000"/>
              <a:gd name="connsiteY1" fmla="*/ 133350 h 279400"/>
              <a:gd name="connsiteX2" fmla="*/ 190500 w 381000"/>
              <a:gd name="connsiteY2" fmla="*/ 136525 h 279400"/>
              <a:gd name="connsiteX3" fmla="*/ 234950 w 381000"/>
              <a:gd name="connsiteY3" fmla="*/ 0 h 279400"/>
              <a:gd name="connsiteX4" fmla="*/ 381000 w 381000"/>
              <a:gd name="connsiteY4" fmla="*/ 3175 h 279400"/>
              <a:gd name="connsiteX5" fmla="*/ 288925 w 381000"/>
              <a:gd name="connsiteY5" fmla="*/ 279400 h 279400"/>
              <a:gd name="connsiteX6" fmla="*/ 0 w 381000"/>
              <a:gd name="connsiteY6" fmla="*/ 273050 h 27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1000" h="279400">
                <a:moveTo>
                  <a:pt x="0" y="273050"/>
                </a:moveTo>
                <a:lnTo>
                  <a:pt x="44450" y="133350"/>
                </a:lnTo>
                <a:lnTo>
                  <a:pt x="190500" y="136525"/>
                </a:lnTo>
                <a:lnTo>
                  <a:pt x="234950" y="0"/>
                </a:lnTo>
                <a:lnTo>
                  <a:pt x="381000" y="3175"/>
                </a:lnTo>
                <a:lnTo>
                  <a:pt x="288925" y="279400"/>
                </a:lnTo>
                <a:lnTo>
                  <a:pt x="0" y="273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24579" name="Rectángulo 7"/>
          <p:cNvSpPr>
            <a:spLocks noChangeArrowheads="1"/>
          </p:cNvSpPr>
          <p:nvPr/>
        </p:nvSpPr>
        <p:spPr bwMode="auto">
          <a:xfrm>
            <a:off x="1528763" y="960438"/>
            <a:ext cx="8277225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s-ES" sz="2500" b="1" dirty="0">
              <a:solidFill>
                <a:srgbClr val="2E2E2D"/>
              </a:solidFill>
              <a:latin typeface="Times" charset="0"/>
              <a:cs typeface="Times" charset="0"/>
            </a:endParaRPr>
          </a:p>
        </p:txBody>
      </p:sp>
      <p:sp>
        <p:nvSpPr>
          <p:cNvPr id="24580" name="Rectángulo 1"/>
          <p:cNvSpPr>
            <a:spLocks noChangeArrowheads="1"/>
          </p:cNvSpPr>
          <p:nvPr/>
        </p:nvSpPr>
        <p:spPr bwMode="auto">
          <a:xfrm>
            <a:off x="1528763" y="1438275"/>
            <a:ext cx="827722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s-ES" sz="1600" dirty="0" smtClean="0">
                <a:solidFill>
                  <a:srgbClr val="2E2E2D"/>
                </a:solidFill>
                <a:latin typeface="Times" charset="0"/>
                <a:cs typeface="Times" charset="0"/>
              </a:rPr>
              <a:t>Todas la quejas llegadas hasta esta </a:t>
            </a:r>
            <a:r>
              <a:rPr lang="es-ES" sz="1600" b="1" dirty="0" smtClean="0">
                <a:solidFill>
                  <a:srgbClr val="2E2E2D"/>
                </a:solidFill>
                <a:latin typeface="Times" charset="0"/>
                <a:cs typeface="Times" charset="0"/>
              </a:rPr>
              <a:t>Oficina</a:t>
            </a:r>
            <a:r>
              <a:rPr lang="es-ES" sz="1600" dirty="0" smtClean="0">
                <a:solidFill>
                  <a:srgbClr val="2E2E2D"/>
                </a:solidFill>
                <a:latin typeface="Times" charset="0"/>
                <a:cs typeface="Times" charset="0"/>
              </a:rPr>
              <a:t> han sido respondidas en tiempo y forma. Se ha pedido disculpas y se ha rectificado. En general y tras ser atendida su demanda la reacción es siempre positiva. </a:t>
            </a:r>
          </a:p>
          <a:p>
            <a:r>
              <a:rPr lang="es-ES" sz="1600" dirty="0" smtClean="0">
                <a:solidFill>
                  <a:srgbClr val="2E2E2D"/>
                </a:solidFill>
                <a:latin typeface="Times" charset="0"/>
                <a:cs typeface="Times" charset="0"/>
              </a:rPr>
              <a:t>Cabe destacar que son, en su inmensa mayoría, críticas por errores de localización, de sintaxis en rótulos o inexactitudes de localización.</a:t>
            </a:r>
            <a:endParaRPr lang="es-ES" sz="1600" dirty="0">
              <a:solidFill>
                <a:srgbClr val="2E2E2D"/>
              </a:solidFill>
              <a:latin typeface="Times" charset="0"/>
              <a:cs typeface="Times" charset="0"/>
            </a:endParaRPr>
          </a:p>
        </p:txBody>
      </p:sp>
      <p:sp>
        <p:nvSpPr>
          <p:cNvPr id="24582" name="Rectángulo 18"/>
          <p:cNvSpPr>
            <a:spLocks noChangeArrowheads="1"/>
          </p:cNvSpPr>
          <p:nvPr/>
        </p:nvSpPr>
        <p:spPr bwMode="auto">
          <a:xfrm>
            <a:off x="1528367" y="2918148"/>
            <a:ext cx="830175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s-ES" sz="1600" b="1" dirty="0" smtClean="0">
                <a:solidFill>
                  <a:srgbClr val="2E2E2D"/>
                </a:solidFill>
                <a:latin typeface="Times" charset="0"/>
                <a:cs typeface="Times" charset="0"/>
              </a:rPr>
              <a:t>Madrid Directo, Buenos días, 120 Minutos y Deportes </a:t>
            </a:r>
            <a:r>
              <a:rPr lang="es-ES" sz="1600" dirty="0" smtClean="0">
                <a:solidFill>
                  <a:srgbClr val="2E2E2D"/>
                </a:solidFill>
                <a:latin typeface="Times" charset="0"/>
                <a:cs typeface="Times" charset="0"/>
              </a:rPr>
              <a:t>son por ese orden los espacios con un mayor número de notificaciones. Los usuarios de la web se interesan por la sección “a la carta” y por el archivo de programas</a:t>
            </a:r>
            <a:r>
              <a:rPr lang="es-ES" sz="1600" dirty="0" smtClean="0">
                <a:solidFill>
                  <a:srgbClr val="2E2E2D"/>
                </a:solidFill>
                <a:latin typeface="Times" charset="0"/>
                <a:cs typeface="Times" charset="0"/>
              </a:rPr>
              <a:t>. Las retrasmisiones taurinas en general y de la Feria de San Isidro en particular han sido seguidas con mucho interés por la audiencia, notándose en el incremento en las notificaciones llegadas a la Oficina de Participación. </a:t>
            </a:r>
            <a:endParaRPr lang="es-ES" sz="1600" dirty="0">
              <a:solidFill>
                <a:srgbClr val="2E2E2D"/>
              </a:solidFill>
              <a:latin typeface="Times" charset="0"/>
              <a:cs typeface="Times" charset="0"/>
            </a:endParaRPr>
          </a:p>
        </p:txBody>
      </p:sp>
      <p:sp>
        <p:nvSpPr>
          <p:cNvPr id="20" name="Forma libre 19"/>
          <p:cNvSpPr/>
          <p:nvPr/>
        </p:nvSpPr>
        <p:spPr>
          <a:xfrm rot="18266599">
            <a:off x="793750" y="4249738"/>
            <a:ext cx="677863" cy="496887"/>
          </a:xfrm>
          <a:custGeom>
            <a:avLst/>
            <a:gdLst>
              <a:gd name="connsiteX0" fmla="*/ 0 w 381000"/>
              <a:gd name="connsiteY0" fmla="*/ 273050 h 279400"/>
              <a:gd name="connsiteX1" fmla="*/ 44450 w 381000"/>
              <a:gd name="connsiteY1" fmla="*/ 133350 h 279400"/>
              <a:gd name="connsiteX2" fmla="*/ 190500 w 381000"/>
              <a:gd name="connsiteY2" fmla="*/ 136525 h 279400"/>
              <a:gd name="connsiteX3" fmla="*/ 234950 w 381000"/>
              <a:gd name="connsiteY3" fmla="*/ 0 h 279400"/>
              <a:gd name="connsiteX4" fmla="*/ 381000 w 381000"/>
              <a:gd name="connsiteY4" fmla="*/ 3175 h 279400"/>
              <a:gd name="connsiteX5" fmla="*/ 288925 w 381000"/>
              <a:gd name="connsiteY5" fmla="*/ 279400 h 279400"/>
              <a:gd name="connsiteX6" fmla="*/ 0 w 381000"/>
              <a:gd name="connsiteY6" fmla="*/ 273050 h 27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1000" h="279400">
                <a:moveTo>
                  <a:pt x="0" y="273050"/>
                </a:moveTo>
                <a:lnTo>
                  <a:pt x="44450" y="133350"/>
                </a:lnTo>
                <a:lnTo>
                  <a:pt x="190500" y="136525"/>
                </a:lnTo>
                <a:lnTo>
                  <a:pt x="234950" y="0"/>
                </a:lnTo>
                <a:lnTo>
                  <a:pt x="381000" y="3175"/>
                </a:lnTo>
                <a:lnTo>
                  <a:pt x="288925" y="279400"/>
                </a:lnTo>
                <a:lnTo>
                  <a:pt x="0" y="273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24585" name="Rectángulo 21"/>
          <p:cNvSpPr>
            <a:spLocks noChangeArrowheads="1"/>
          </p:cNvSpPr>
          <p:nvPr/>
        </p:nvSpPr>
        <p:spPr bwMode="auto">
          <a:xfrm>
            <a:off x="1528763" y="4414838"/>
            <a:ext cx="82772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s-ES" sz="1600" dirty="0" smtClean="0">
                <a:solidFill>
                  <a:srgbClr val="2E2E2D"/>
                </a:solidFill>
                <a:latin typeface="Times" charset="0"/>
                <a:cs typeface="Times" charset="0"/>
              </a:rPr>
              <a:t>La publicación en la web de la sección ¿qué nos dice la audiencia?  Resume los mensajes más destacados llegados hasta la Oficina cada mes. Se anima a la participación de los usuarios para sugerencias, quejas o aportaciones, permitiendo además conocer cómo y qué se ha respondido a los mensajes.</a:t>
            </a:r>
          </a:p>
          <a:p>
            <a:endParaRPr lang="es-ES" sz="1600" dirty="0">
              <a:solidFill>
                <a:srgbClr val="2E2E2D"/>
              </a:solidFill>
              <a:latin typeface="Times" charset="0"/>
              <a:cs typeface="Times" charset="0"/>
            </a:endParaRPr>
          </a:p>
          <a:p>
            <a:r>
              <a:rPr lang="es-ES" sz="1600" dirty="0">
                <a:solidFill>
                  <a:srgbClr val="FF0000"/>
                </a:solidFill>
                <a:latin typeface="Times" charset="0"/>
                <a:cs typeface="Times" charset="0"/>
                <a:hlinkClick r:id="rId3"/>
              </a:rPr>
              <a:t>https://www.telemadrid.es/oficina-de-participacion</a:t>
            </a:r>
            <a:r>
              <a:rPr lang="es-ES" sz="1600" dirty="0" smtClean="0">
                <a:solidFill>
                  <a:srgbClr val="FF0000"/>
                </a:solidFill>
                <a:latin typeface="Times" charset="0"/>
                <a:cs typeface="Times" charset="0"/>
                <a:hlinkClick r:id="rId3"/>
              </a:rPr>
              <a:t>/</a:t>
            </a:r>
            <a:r>
              <a:rPr lang="es-ES" sz="1600" dirty="0" smtClean="0">
                <a:solidFill>
                  <a:srgbClr val="FF0000"/>
                </a:solidFill>
                <a:latin typeface="Times" charset="0"/>
                <a:cs typeface="Times" charset="0"/>
              </a:rPr>
              <a:t> </a:t>
            </a:r>
          </a:p>
          <a:p>
            <a:endParaRPr lang="es-ES" sz="1600" dirty="0">
              <a:solidFill>
                <a:srgbClr val="2E2E2D"/>
              </a:solidFill>
              <a:latin typeface="Times" charset="0"/>
              <a:cs typeface="Times" charset="0"/>
            </a:endParaRPr>
          </a:p>
          <a:p>
            <a:endParaRPr lang="es-ES" sz="1600" dirty="0" smtClean="0">
              <a:solidFill>
                <a:srgbClr val="2E2E2D"/>
              </a:solidFill>
              <a:latin typeface="Times" charset="0"/>
              <a:cs typeface="Times" charset="0"/>
            </a:endParaRPr>
          </a:p>
          <a:p>
            <a:endParaRPr lang="es-ES" sz="1600" dirty="0">
              <a:solidFill>
                <a:srgbClr val="2E2E2D"/>
              </a:solidFill>
              <a:latin typeface="Times" charset="0"/>
              <a:cs typeface="Times" charset="0"/>
            </a:endParaRPr>
          </a:p>
        </p:txBody>
      </p:sp>
      <p:sp>
        <p:nvSpPr>
          <p:cNvPr id="15" name="Forma libre 14"/>
          <p:cNvSpPr/>
          <p:nvPr/>
        </p:nvSpPr>
        <p:spPr>
          <a:xfrm rot="18266599">
            <a:off x="794094" y="2888322"/>
            <a:ext cx="676275" cy="496887"/>
          </a:xfrm>
          <a:custGeom>
            <a:avLst/>
            <a:gdLst>
              <a:gd name="connsiteX0" fmla="*/ 0 w 381000"/>
              <a:gd name="connsiteY0" fmla="*/ 273050 h 279400"/>
              <a:gd name="connsiteX1" fmla="*/ 44450 w 381000"/>
              <a:gd name="connsiteY1" fmla="*/ 133350 h 279400"/>
              <a:gd name="connsiteX2" fmla="*/ 190500 w 381000"/>
              <a:gd name="connsiteY2" fmla="*/ 136525 h 279400"/>
              <a:gd name="connsiteX3" fmla="*/ 234950 w 381000"/>
              <a:gd name="connsiteY3" fmla="*/ 0 h 279400"/>
              <a:gd name="connsiteX4" fmla="*/ 381000 w 381000"/>
              <a:gd name="connsiteY4" fmla="*/ 3175 h 279400"/>
              <a:gd name="connsiteX5" fmla="*/ 288925 w 381000"/>
              <a:gd name="connsiteY5" fmla="*/ 279400 h 279400"/>
              <a:gd name="connsiteX6" fmla="*/ 0 w 381000"/>
              <a:gd name="connsiteY6" fmla="*/ 273050 h 27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1000" h="279400">
                <a:moveTo>
                  <a:pt x="0" y="273050"/>
                </a:moveTo>
                <a:lnTo>
                  <a:pt x="44450" y="133350"/>
                </a:lnTo>
                <a:lnTo>
                  <a:pt x="190500" y="136525"/>
                </a:lnTo>
                <a:lnTo>
                  <a:pt x="234950" y="0"/>
                </a:lnTo>
                <a:lnTo>
                  <a:pt x="381000" y="3175"/>
                </a:lnTo>
                <a:lnTo>
                  <a:pt x="288925" y="279400"/>
                </a:lnTo>
                <a:lnTo>
                  <a:pt x="0" y="273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1144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6684851"/>
      </p:ext>
    </p:extLst>
  </p:cSld>
  <p:clrMapOvr>
    <a:masterClrMapping/>
  </p:clrMapOvr>
</p:sld>
</file>

<file path=ppt/theme/theme1.xml><?xml version="1.0" encoding="utf-8"?>
<a:theme xmlns:a="http://schemas.openxmlformats.org/drawingml/2006/main" name="Portada">
  <a:themeElements>
    <a:clrScheme name="RTVM">
      <a:dk1>
        <a:sysClr val="windowText" lastClr="000000"/>
      </a:dk1>
      <a:lt1>
        <a:sysClr val="window" lastClr="FFFFFF"/>
      </a:lt1>
      <a:dk2>
        <a:srgbClr val="77777A"/>
      </a:dk2>
      <a:lt2>
        <a:srgbClr val="AAAAAA"/>
      </a:lt2>
      <a:accent1>
        <a:srgbClr val="DCDCDC"/>
      </a:accent1>
      <a:accent2>
        <a:srgbClr val="E4002B"/>
      </a:accent2>
      <a:accent3>
        <a:srgbClr val="B3105C"/>
      </a:accent3>
      <a:accent4>
        <a:srgbClr val="501FB9"/>
      </a:accent4>
      <a:accent5>
        <a:srgbClr val="0F3FDC"/>
      </a:accent5>
      <a:accent6>
        <a:srgbClr val="FDB933"/>
      </a:accent6>
      <a:hlink>
        <a:srgbClr val="4CEFA3"/>
      </a:hlink>
      <a:folHlink>
        <a:srgbClr val="23C29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Portada de sección">
  <a:themeElements>
    <a:clrScheme name="RTVM">
      <a:dk1>
        <a:sysClr val="windowText" lastClr="000000"/>
      </a:dk1>
      <a:lt1>
        <a:sysClr val="window" lastClr="FFFFFF"/>
      </a:lt1>
      <a:dk2>
        <a:srgbClr val="77777A"/>
      </a:dk2>
      <a:lt2>
        <a:srgbClr val="AAAAAA"/>
      </a:lt2>
      <a:accent1>
        <a:srgbClr val="DCDCDC"/>
      </a:accent1>
      <a:accent2>
        <a:srgbClr val="E4002B"/>
      </a:accent2>
      <a:accent3>
        <a:srgbClr val="B3105C"/>
      </a:accent3>
      <a:accent4>
        <a:srgbClr val="501FB9"/>
      </a:accent4>
      <a:accent5>
        <a:srgbClr val="0F3FDC"/>
      </a:accent5>
      <a:accent6>
        <a:srgbClr val="FDB933"/>
      </a:accent6>
      <a:hlink>
        <a:srgbClr val="4CEFA3"/>
      </a:hlink>
      <a:folHlink>
        <a:srgbClr val="23C29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Página interior ">
  <a:themeElements>
    <a:clrScheme name="RTVM">
      <a:dk1>
        <a:sysClr val="windowText" lastClr="000000"/>
      </a:dk1>
      <a:lt1>
        <a:sysClr val="window" lastClr="FFFFFF"/>
      </a:lt1>
      <a:dk2>
        <a:srgbClr val="77777A"/>
      </a:dk2>
      <a:lt2>
        <a:srgbClr val="AAAAAA"/>
      </a:lt2>
      <a:accent1>
        <a:srgbClr val="DCDCDC"/>
      </a:accent1>
      <a:accent2>
        <a:srgbClr val="E4002B"/>
      </a:accent2>
      <a:accent3>
        <a:srgbClr val="B3105C"/>
      </a:accent3>
      <a:accent4>
        <a:srgbClr val="501FB9"/>
      </a:accent4>
      <a:accent5>
        <a:srgbClr val="0F3FDC"/>
      </a:accent5>
      <a:accent6>
        <a:srgbClr val="FDB933"/>
      </a:accent6>
      <a:hlink>
        <a:srgbClr val="4CEFA3"/>
      </a:hlink>
      <a:folHlink>
        <a:srgbClr val="23C29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Cierre">
  <a:themeElements>
    <a:clrScheme name="RTVM">
      <a:dk1>
        <a:sysClr val="windowText" lastClr="000000"/>
      </a:dk1>
      <a:lt1>
        <a:sysClr val="window" lastClr="FFFFFF"/>
      </a:lt1>
      <a:dk2>
        <a:srgbClr val="77777A"/>
      </a:dk2>
      <a:lt2>
        <a:srgbClr val="AAAAAA"/>
      </a:lt2>
      <a:accent1>
        <a:srgbClr val="DCDCDC"/>
      </a:accent1>
      <a:accent2>
        <a:srgbClr val="E4002B"/>
      </a:accent2>
      <a:accent3>
        <a:srgbClr val="B3105C"/>
      </a:accent3>
      <a:accent4>
        <a:srgbClr val="501FB9"/>
      </a:accent4>
      <a:accent5>
        <a:srgbClr val="0F3FDC"/>
      </a:accent5>
      <a:accent6>
        <a:srgbClr val="FDB933"/>
      </a:accent6>
      <a:hlink>
        <a:srgbClr val="4CEFA3"/>
      </a:hlink>
      <a:folHlink>
        <a:srgbClr val="23C29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RTVM">
    <a:dk1>
      <a:sysClr val="windowText" lastClr="000000"/>
    </a:dk1>
    <a:lt1>
      <a:sysClr val="window" lastClr="FFFFFF"/>
    </a:lt1>
    <a:dk2>
      <a:srgbClr val="77777A"/>
    </a:dk2>
    <a:lt2>
      <a:srgbClr val="AAAAAA"/>
    </a:lt2>
    <a:accent1>
      <a:srgbClr val="DCDCDC"/>
    </a:accent1>
    <a:accent2>
      <a:srgbClr val="E4002B"/>
    </a:accent2>
    <a:accent3>
      <a:srgbClr val="B3105C"/>
    </a:accent3>
    <a:accent4>
      <a:srgbClr val="501FB9"/>
    </a:accent4>
    <a:accent5>
      <a:srgbClr val="0F3FDC"/>
    </a:accent5>
    <a:accent6>
      <a:srgbClr val="FDB933"/>
    </a:accent6>
    <a:hlink>
      <a:srgbClr val="4CEFA3"/>
    </a:hlink>
    <a:folHlink>
      <a:srgbClr val="23C29D"/>
    </a:folHlink>
  </a:clrScheme>
</a:themeOverride>
</file>

<file path=ppt/theme/themeOverride2.xml><?xml version="1.0" encoding="utf-8"?>
<a:themeOverride xmlns:a="http://schemas.openxmlformats.org/drawingml/2006/main">
  <a:clrScheme name="RTVM">
    <a:dk1>
      <a:sysClr val="windowText" lastClr="000000"/>
    </a:dk1>
    <a:lt1>
      <a:sysClr val="window" lastClr="FFFFFF"/>
    </a:lt1>
    <a:dk2>
      <a:srgbClr val="77777A"/>
    </a:dk2>
    <a:lt2>
      <a:srgbClr val="AAAAAA"/>
    </a:lt2>
    <a:accent1>
      <a:srgbClr val="DCDCDC"/>
    </a:accent1>
    <a:accent2>
      <a:srgbClr val="E4002B"/>
    </a:accent2>
    <a:accent3>
      <a:srgbClr val="B3105C"/>
    </a:accent3>
    <a:accent4>
      <a:srgbClr val="501FB9"/>
    </a:accent4>
    <a:accent5>
      <a:srgbClr val="0F3FDC"/>
    </a:accent5>
    <a:accent6>
      <a:srgbClr val="FDB933"/>
    </a:accent6>
    <a:hlink>
      <a:srgbClr val="4CEFA3"/>
    </a:hlink>
    <a:folHlink>
      <a:srgbClr val="23C29D"/>
    </a:folHlink>
  </a:clrScheme>
</a:themeOverride>
</file>

<file path=ppt/theme/themeOverride3.xml><?xml version="1.0" encoding="utf-8"?>
<a:themeOverride xmlns:a="http://schemas.openxmlformats.org/drawingml/2006/main">
  <a:clrScheme name="RTVM">
    <a:dk1>
      <a:sysClr val="windowText" lastClr="000000"/>
    </a:dk1>
    <a:lt1>
      <a:sysClr val="window" lastClr="FFFFFF"/>
    </a:lt1>
    <a:dk2>
      <a:srgbClr val="77777A"/>
    </a:dk2>
    <a:lt2>
      <a:srgbClr val="AAAAAA"/>
    </a:lt2>
    <a:accent1>
      <a:srgbClr val="DCDCDC"/>
    </a:accent1>
    <a:accent2>
      <a:srgbClr val="E4002B"/>
    </a:accent2>
    <a:accent3>
      <a:srgbClr val="B3105C"/>
    </a:accent3>
    <a:accent4>
      <a:srgbClr val="501FB9"/>
    </a:accent4>
    <a:accent5>
      <a:srgbClr val="0F3FDC"/>
    </a:accent5>
    <a:accent6>
      <a:srgbClr val="FDB933"/>
    </a:accent6>
    <a:hlink>
      <a:srgbClr val="4CEFA3"/>
    </a:hlink>
    <a:folHlink>
      <a:srgbClr val="23C29D"/>
    </a:folHlink>
  </a:clrScheme>
</a:themeOverride>
</file>

<file path=ppt/theme/themeOverride4.xml><?xml version="1.0" encoding="utf-8"?>
<a:themeOverride xmlns:a="http://schemas.openxmlformats.org/drawingml/2006/main">
  <a:clrScheme name="RTVM">
    <a:dk1>
      <a:sysClr val="windowText" lastClr="000000"/>
    </a:dk1>
    <a:lt1>
      <a:sysClr val="window" lastClr="FFFFFF"/>
    </a:lt1>
    <a:dk2>
      <a:srgbClr val="77777A"/>
    </a:dk2>
    <a:lt2>
      <a:srgbClr val="AAAAAA"/>
    </a:lt2>
    <a:accent1>
      <a:srgbClr val="DCDCDC"/>
    </a:accent1>
    <a:accent2>
      <a:srgbClr val="E4002B"/>
    </a:accent2>
    <a:accent3>
      <a:srgbClr val="B3105C"/>
    </a:accent3>
    <a:accent4>
      <a:srgbClr val="501FB9"/>
    </a:accent4>
    <a:accent5>
      <a:srgbClr val="0F3FDC"/>
    </a:accent5>
    <a:accent6>
      <a:srgbClr val="FDB933"/>
    </a:accent6>
    <a:hlink>
      <a:srgbClr val="4CEFA3"/>
    </a:hlink>
    <a:folHlink>
      <a:srgbClr val="23C29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6165</TotalTime>
  <Words>537</Words>
  <Application>Microsoft Office PowerPoint</Application>
  <PresentationFormat>Personalizado</PresentationFormat>
  <Paragraphs>120</Paragraphs>
  <Slides>19</Slides>
  <Notes>7</Notes>
  <HiddenSlides>0</HiddenSlides>
  <MMClips>0</MMClips>
  <ScaleCrop>false</ScaleCrop>
  <HeadingPairs>
    <vt:vector size="8" baseType="variant">
      <vt:variant>
        <vt:lpstr>Fuentes usadas</vt:lpstr>
      </vt:variant>
      <vt:variant>
        <vt:i4>4</vt:i4>
      </vt:variant>
      <vt:variant>
        <vt:lpstr>Tema</vt:lpstr>
      </vt:variant>
      <vt:variant>
        <vt:i4>4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8" baseType="lpstr">
      <vt:lpstr>ＭＳ Ｐゴシック</vt:lpstr>
      <vt:lpstr>Arial</vt:lpstr>
      <vt:lpstr>Calibri</vt:lpstr>
      <vt:lpstr>Times</vt:lpstr>
      <vt:lpstr>Portada</vt:lpstr>
      <vt:lpstr>Portada de sección</vt:lpstr>
      <vt:lpstr>Página interior </vt:lpstr>
      <vt:lpstr>Cierre</vt:lpstr>
      <vt:lpstr>Hoja de cálculo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mucho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Esther Moratilla Perea</dc:creator>
  <cp:lastModifiedBy>Esther Moratilla Perea</cp:lastModifiedBy>
  <cp:revision>148</cp:revision>
  <cp:lastPrinted>2022-03-29T08:41:04Z</cp:lastPrinted>
  <dcterms:created xsi:type="dcterms:W3CDTF">2017-09-19T15:54:27Z</dcterms:created>
  <dcterms:modified xsi:type="dcterms:W3CDTF">2023-07-04T08:01:32Z</dcterms:modified>
</cp:coreProperties>
</file>